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4" r:id="rId4"/>
  </p:sldMasterIdLst>
  <p:notesMasterIdLst>
    <p:notesMasterId r:id="rId41"/>
  </p:notesMasterIdLst>
  <p:sldIdLst>
    <p:sldId id="294" r:id="rId5"/>
    <p:sldId id="382" r:id="rId6"/>
    <p:sldId id="401" r:id="rId7"/>
    <p:sldId id="296" r:id="rId8"/>
    <p:sldId id="384" r:id="rId9"/>
    <p:sldId id="385" r:id="rId10"/>
    <p:sldId id="402" r:id="rId11"/>
    <p:sldId id="373" r:id="rId12"/>
    <p:sldId id="394" r:id="rId13"/>
    <p:sldId id="390" r:id="rId14"/>
    <p:sldId id="397" r:id="rId15"/>
    <p:sldId id="386" r:id="rId16"/>
    <p:sldId id="377" r:id="rId17"/>
    <p:sldId id="392" r:id="rId18"/>
    <p:sldId id="403" r:id="rId19"/>
    <p:sldId id="374" r:id="rId20"/>
    <p:sldId id="367" r:id="rId21"/>
    <p:sldId id="381" r:id="rId22"/>
    <p:sldId id="368" r:id="rId23"/>
    <p:sldId id="312" r:id="rId24"/>
    <p:sldId id="320" r:id="rId25"/>
    <p:sldId id="323" r:id="rId26"/>
    <p:sldId id="324" r:id="rId27"/>
    <p:sldId id="322" r:id="rId28"/>
    <p:sldId id="404" r:id="rId29"/>
    <p:sldId id="395" r:id="rId30"/>
    <p:sldId id="398" r:id="rId31"/>
    <p:sldId id="399" r:id="rId32"/>
    <p:sldId id="376" r:id="rId33"/>
    <p:sldId id="400" r:id="rId34"/>
    <p:sldId id="295" r:id="rId35"/>
    <p:sldId id="375" r:id="rId36"/>
    <p:sldId id="406" r:id="rId37"/>
    <p:sldId id="408" r:id="rId38"/>
    <p:sldId id="409" r:id="rId39"/>
    <p:sldId id="333" r:id="rId4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9BA136-B309-6A02-D977-BDE9902D2E97}" name="Steven Pearson" initials="SP" userId="S::spearson@abta.com::2812ff55-a0d1-456a-8f04-58371e252c48" providerId="AD"/>
  <p188:author id="{C803F0AD-76C5-3DFB-3849-10866F6DF118}" name="Vicki Wolf" initials="VW" userId="S::vwolf@abta.com::afac2561-757c-4819-9021-1fd9adb832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C2"/>
    <a:srgbClr val="64B5DC"/>
    <a:srgbClr val="00367C"/>
    <a:srgbClr val="E100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971479-5580-4B93-9A45-581DB77BA943}" v="2" dt="2026-02-25T09:44:26.9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186" autoAdjust="0"/>
  </p:normalViewPr>
  <p:slideViewPr>
    <p:cSldViewPr snapToGrid="0">
      <p:cViewPr varScale="1">
        <p:scale>
          <a:sx n="76" d="100"/>
          <a:sy n="76" d="100"/>
        </p:scale>
        <p:origin x="1914" y="84"/>
      </p:cViewPr>
      <p:guideLst/>
    </p:cSldViewPr>
  </p:slideViewPr>
  <p:notesTextViewPr>
    <p:cViewPr>
      <p:scale>
        <a:sx n="1" d="1"/>
        <a:sy n="1" d="1"/>
      </p:scale>
      <p:origin x="0" y="0"/>
    </p:cViewPr>
  </p:notesTextViewPr>
  <p:sorterViewPr>
    <p:cViewPr>
      <p:scale>
        <a:sx n="100" d="100"/>
        <a:sy n="100" d="100"/>
      </p:scale>
      <p:origin x="0" y="-514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anakjajan.com/2017/08/25/blue-sky-balikpapan-hotel-restaurants/" TargetMode="External"/><Relationship Id="rId1" Type="http://schemas.openxmlformats.org/officeDocument/2006/relationships/image" Target="../media/image8.jpe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s://www.noticiasdecoimbra.pt/hoteis-com-cancelamentos-mas-trabalham-para-salvar-fim-de-ano/"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anakjajan.com/2017/08/25/blue-sky-balikpapan-hotel-restaurants/" TargetMode="External"/><Relationship Id="rId1" Type="http://schemas.openxmlformats.org/officeDocument/2006/relationships/image" Target="../media/image8.jpe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s://www.noticiasdecoimbra.pt/hoteis-com-cancelamentos-mas-trabalham-para-salvar-fim-de-ano/"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9E7C8B-0EE9-429F-B945-6779A992A0E3}" type="doc">
      <dgm:prSet loTypeId="urn:microsoft.com/office/officeart/2008/layout/HexagonCluster" loCatId="relationship" qsTypeId="urn:microsoft.com/office/officeart/2005/8/quickstyle/simple1" qsCatId="simple" csTypeId="urn:microsoft.com/office/officeart/2005/8/colors/accent1_2" csCatId="accent1" phldr="1"/>
      <dgm:spPr/>
      <dgm:t>
        <a:bodyPr/>
        <a:lstStyle/>
        <a:p>
          <a:endParaRPr lang="en-GB"/>
        </a:p>
      </dgm:t>
    </dgm:pt>
    <dgm:pt modelId="{BA277217-D849-48AB-9A54-CC0DD655A2F4}">
      <dgm:prSet phldrT="[Text]"/>
      <dgm:spPr/>
      <dgm:t>
        <a:bodyPr/>
        <a:lstStyle/>
        <a:p>
          <a:r>
            <a:rPr lang="en-US"/>
            <a:t>Food and Drink Services</a:t>
          </a:r>
          <a:endParaRPr lang="en-GB"/>
        </a:p>
      </dgm:t>
    </dgm:pt>
    <dgm:pt modelId="{652738EC-410E-4275-A157-BFD057609BCA}" type="parTrans" cxnId="{76A9D759-CD22-4DBA-9346-E7ADA11D5C6C}">
      <dgm:prSet/>
      <dgm:spPr/>
      <dgm:t>
        <a:bodyPr/>
        <a:lstStyle/>
        <a:p>
          <a:endParaRPr lang="en-GB"/>
        </a:p>
      </dgm:t>
    </dgm:pt>
    <dgm:pt modelId="{5C788AB1-E22A-421A-A1BA-795F22212623}" type="sibTrans" cxnId="{76A9D759-CD22-4DBA-9346-E7ADA11D5C6C}">
      <dgm:prSet/>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t="-37000" b="-37000"/>
          </a:stretch>
        </a:blipFill>
      </dgm:spPr>
      <dgm:t>
        <a:bodyPr/>
        <a:lstStyle/>
        <a:p>
          <a:endParaRPr lang="en-GB"/>
        </a:p>
      </dgm:t>
    </dgm:pt>
    <dgm:pt modelId="{66497503-A092-4DE2-88C3-EC8A2D63BE20}">
      <dgm:prSet phldrT="[Text]"/>
      <dgm:spPr/>
      <dgm:t>
        <a:bodyPr/>
        <a:lstStyle/>
        <a:p>
          <a:r>
            <a:rPr lang="en-US"/>
            <a:t>Accommodation (Hotels &amp; Villas)</a:t>
          </a:r>
          <a:endParaRPr lang="en-GB"/>
        </a:p>
      </dgm:t>
    </dgm:pt>
    <dgm:pt modelId="{E189B2AE-DB79-439D-BC58-EF9A3D37844A}" type="parTrans" cxnId="{7269117F-0F8B-461F-A840-CF6C6B2E2540}">
      <dgm:prSet/>
      <dgm:spPr/>
      <dgm:t>
        <a:bodyPr/>
        <a:lstStyle/>
        <a:p>
          <a:endParaRPr lang="en-GB"/>
        </a:p>
      </dgm:t>
    </dgm:pt>
    <dgm:pt modelId="{5FD19D6A-578B-4FC4-8601-4D0C8F0EA466}" type="sibTrans" cxnId="{7269117F-0F8B-461F-A840-CF6C6B2E2540}">
      <dgm:prSet/>
      <dgm:spPr>
        <a:blipFill>
          <a:blip xmlns:r="http://schemas.openxmlformats.org/officeDocument/2006/relationships" r:embed="rId3">
            <a:extLst>
              <a:ext uri="{837473B0-CC2E-450A-ABE3-18F120FF3D39}">
                <a1611:picAttrSrcUrl xmlns:a1611="http://schemas.microsoft.com/office/drawing/2016/11/main" r:id="rId4"/>
              </a:ext>
            </a:extLst>
          </a:blip>
          <a:srcRect/>
          <a:stretch>
            <a:fillRect l="-26000" r="-26000"/>
          </a:stretch>
        </a:blipFill>
      </dgm:spPr>
      <dgm:t>
        <a:bodyPr/>
        <a:lstStyle/>
        <a:p>
          <a:endParaRPr lang="en-GB"/>
        </a:p>
      </dgm:t>
    </dgm:pt>
    <dgm:pt modelId="{95F604BE-7683-40D2-96B2-F1BDB470A804}">
      <dgm:prSet phldrT="[Text]"/>
      <dgm:spPr/>
      <dgm:t>
        <a:bodyPr/>
        <a:lstStyle/>
        <a:p>
          <a:r>
            <a:rPr lang="en-US"/>
            <a:t>Leisure / Business Travel</a:t>
          </a:r>
          <a:endParaRPr lang="en-GB"/>
        </a:p>
      </dgm:t>
    </dgm:pt>
    <dgm:pt modelId="{E458CE06-A8DB-4DBE-834E-BCD2A74DB1D3}" type="parTrans" cxnId="{C3784EF1-1640-4CAB-B5B6-2D9DD924467B}">
      <dgm:prSet/>
      <dgm:spPr/>
      <dgm:t>
        <a:bodyPr/>
        <a:lstStyle/>
        <a:p>
          <a:endParaRPr lang="en-GB"/>
        </a:p>
      </dgm:t>
    </dgm:pt>
    <dgm:pt modelId="{29A1B26D-F402-46B3-AFB4-D42F48143EEA}" type="sibTrans" cxnId="{C3784EF1-1640-4CAB-B5B6-2D9DD924467B}">
      <dgm:prSet/>
      <dgm:spPr>
        <a:blipFill>
          <a:blip xmlns:r="http://schemas.openxmlformats.org/officeDocument/2006/relationships" r:embed="rId5"/>
          <a:srcRect/>
          <a:stretch>
            <a:fillRect l="-27000" r="-27000"/>
          </a:stretch>
        </a:blipFill>
      </dgm:spPr>
      <dgm:t>
        <a:bodyPr/>
        <a:lstStyle/>
        <a:p>
          <a:endParaRPr lang="en-GB"/>
        </a:p>
      </dgm:t>
    </dgm:pt>
    <dgm:pt modelId="{440D3CCF-E642-4E94-8985-2DA0DE2DC715}">
      <dgm:prSet/>
      <dgm:spPr/>
      <dgm:t>
        <a:bodyPr/>
        <a:lstStyle/>
        <a:p>
          <a:r>
            <a:rPr lang="en-US"/>
            <a:t>Meetings &amp; Events</a:t>
          </a:r>
          <a:endParaRPr lang="en-GB"/>
        </a:p>
      </dgm:t>
    </dgm:pt>
    <dgm:pt modelId="{86823297-8F0B-46BC-9703-5970CB70C206}" type="parTrans" cxnId="{9F876F68-484C-4544-AA70-25BA2E6F1C4A}">
      <dgm:prSet/>
      <dgm:spPr/>
      <dgm:t>
        <a:bodyPr/>
        <a:lstStyle/>
        <a:p>
          <a:endParaRPr lang="en-GB"/>
        </a:p>
      </dgm:t>
    </dgm:pt>
    <dgm:pt modelId="{7881319B-7E81-4EFD-AFDA-22F5E951DF09}" type="sibTrans" cxnId="{9F876F68-484C-4544-AA70-25BA2E6F1C4A}">
      <dgm:prSet/>
      <dgm:spPr>
        <a:blipFill>
          <a:blip xmlns:r="http://schemas.openxmlformats.org/officeDocument/2006/relationships" r:embed="rId6"/>
          <a:srcRect/>
          <a:stretch>
            <a:fillRect l="-14000" r="-14000"/>
          </a:stretch>
        </a:blipFill>
      </dgm:spPr>
      <dgm:t>
        <a:bodyPr/>
        <a:lstStyle/>
        <a:p>
          <a:endParaRPr lang="en-GB"/>
        </a:p>
      </dgm:t>
    </dgm:pt>
    <dgm:pt modelId="{EDE2B321-FEA9-404F-A99A-12B404C293F3}" type="pres">
      <dgm:prSet presAssocID="{499E7C8B-0EE9-429F-B945-6779A992A0E3}" presName="Name0" presStyleCnt="0">
        <dgm:presLayoutVars>
          <dgm:chMax val="21"/>
          <dgm:chPref val="21"/>
        </dgm:presLayoutVars>
      </dgm:prSet>
      <dgm:spPr/>
    </dgm:pt>
    <dgm:pt modelId="{05E88045-3447-46C5-9461-B0BCD949B40A}" type="pres">
      <dgm:prSet presAssocID="{BA277217-D849-48AB-9A54-CC0DD655A2F4}" presName="text1" presStyleCnt="0"/>
      <dgm:spPr/>
    </dgm:pt>
    <dgm:pt modelId="{768E968C-DAC9-43A8-8C11-B0ABE5699985}" type="pres">
      <dgm:prSet presAssocID="{BA277217-D849-48AB-9A54-CC0DD655A2F4}" presName="textRepeatNode" presStyleLbl="alignNode1" presStyleIdx="0" presStyleCnt="4">
        <dgm:presLayoutVars>
          <dgm:chMax val="0"/>
          <dgm:chPref val="0"/>
          <dgm:bulletEnabled val="1"/>
        </dgm:presLayoutVars>
      </dgm:prSet>
      <dgm:spPr/>
    </dgm:pt>
    <dgm:pt modelId="{78729FD0-06A2-43AA-9D0D-C5D4769478F6}" type="pres">
      <dgm:prSet presAssocID="{BA277217-D849-48AB-9A54-CC0DD655A2F4}" presName="textaccent1" presStyleCnt="0"/>
      <dgm:spPr/>
    </dgm:pt>
    <dgm:pt modelId="{3C458326-F03F-4137-B179-967BB891433E}" type="pres">
      <dgm:prSet presAssocID="{BA277217-D849-48AB-9A54-CC0DD655A2F4}" presName="accentRepeatNode" presStyleLbl="solidAlignAcc1" presStyleIdx="0" presStyleCnt="8"/>
      <dgm:spPr/>
    </dgm:pt>
    <dgm:pt modelId="{1B12AB20-75A8-4A54-977E-03F0BBAC12AA}" type="pres">
      <dgm:prSet presAssocID="{5C788AB1-E22A-421A-A1BA-795F22212623}" presName="image1" presStyleCnt="0"/>
      <dgm:spPr/>
    </dgm:pt>
    <dgm:pt modelId="{F81B7CEB-6637-403D-BC48-DD25AC2962B5}" type="pres">
      <dgm:prSet presAssocID="{5C788AB1-E22A-421A-A1BA-795F22212623}" presName="imageRepeatNode" presStyleLbl="alignAcc1" presStyleIdx="0" presStyleCnt="4"/>
      <dgm:spPr/>
    </dgm:pt>
    <dgm:pt modelId="{9E7689FB-1C68-411B-A030-C72563BC13B3}" type="pres">
      <dgm:prSet presAssocID="{5C788AB1-E22A-421A-A1BA-795F22212623}" presName="imageaccent1" presStyleCnt="0"/>
      <dgm:spPr/>
    </dgm:pt>
    <dgm:pt modelId="{DA9FC344-2674-48ED-9641-CD89B083CC84}" type="pres">
      <dgm:prSet presAssocID="{5C788AB1-E22A-421A-A1BA-795F22212623}" presName="accentRepeatNode" presStyleLbl="solidAlignAcc1" presStyleIdx="1" presStyleCnt="8"/>
      <dgm:spPr/>
    </dgm:pt>
    <dgm:pt modelId="{FA8D1B17-44A1-44B0-A6E4-056BDD4BAB91}" type="pres">
      <dgm:prSet presAssocID="{66497503-A092-4DE2-88C3-EC8A2D63BE20}" presName="text2" presStyleCnt="0"/>
      <dgm:spPr/>
    </dgm:pt>
    <dgm:pt modelId="{1765EAE1-1BC6-45A1-9AC4-6B6871B48FFB}" type="pres">
      <dgm:prSet presAssocID="{66497503-A092-4DE2-88C3-EC8A2D63BE20}" presName="textRepeatNode" presStyleLbl="alignNode1" presStyleIdx="1" presStyleCnt="4">
        <dgm:presLayoutVars>
          <dgm:chMax val="0"/>
          <dgm:chPref val="0"/>
          <dgm:bulletEnabled val="1"/>
        </dgm:presLayoutVars>
      </dgm:prSet>
      <dgm:spPr/>
    </dgm:pt>
    <dgm:pt modelId="{EC31D30A-E60B-46D4-A69D-FF4101B9C9AC}" type="pres">
      <dgm:prSet presAssocID="{66497503-A092-4DE2-88C3-EC8A2D63BE20}" presName="textaccent2" presStyleCnt="0"/>
      <dgm:spPr/>
    </dgm:pt>
    <dgm:pt modelId="{2B3E1C2E-28D3-423B-BFC2-D3DF8AE3DC14}" type="pres">
      <dgm:prSet presAssocID="{66497503-A092-4DE2-88C3-EC8A2D63BE20}" presName="accentRepeatNode" presStyleLbl="solidAlignAcc1" presStyleIdx="2" presStyleCnt="8"/>
      <dgm:spPr/>
    </dgm:pt>
    <dgm:pt modelId="{1E6C083F-3B1C-41EE-A351-22F284956234}" type="pres">
      <dgm:prSet presAssocID="{5FD19D6A-578B-4FC4-8601-4D0C8F0EA466}" presName="image2" presStyleCnt="0"/>
      <dgm:spPr/>
    </dgm:pt>
    <dgm:pt modelId="{856780D8-5239-47AD-B822-1FAAE8F5C33B}" type="pres">
      <dgm:prSet presAssocID="{5FD19D6A-578B-4FC4-8601-4D0C8F0EA466}" presName="imageRepeatNode" presStyleLbl="alignAcc1" presStyleIdx="1" presStyleCnt="4"/>
      <dgm:spPr/>
    </dgm:pt>
    <dgm:pt modelId="{CBC57703-4650-49FF-940D-86B454205AE6}" type="pres">
      <dgm:prSet presAssocID="{5FD19D6A-578B-4FC4-8601-4D0C8F0EA466}" presName="imageaccent2" presStyleCnt="0"/>
      <dgm:spPr/>
    </dgm:pt>
    <dgm:pt modelId="{3450E857-4A6E-44E7-BF7D-C8C7A11CB298}" type="pres">
      <dgm:prSet presAssocID="{5FD19D6A-578B-4FC4-8601-4D0C8F0EA466}" presName="accentRepeatNode" presStyleLbl="solidAlignAcc1" presStyleIdx="3" presStyleCnt="8"/>
      <dgm:spPr/>
    </dgm:pt>
    <dgm:pt modelId="{47563C82-AE42-4F8D-9FEA-EB7A7939595F}" type="pres">
      <dgm:prSet presAssocID="{95F604BE-7683-40D2-96B2-F1BDB470A804}" presName="text3" presStyleCnt="0"/>
      <dgm:spPr/>
    </dgm:pt>
    <dgm:pt modelId="{A3DDFC63-1800-4DA7-86F3-700051711D22}" type="pres">
      <dgm:prSet presAssocID="{95F604BE-7683-40D2-96B2-F1BDB470A804}" presName="textRepeatNode" presStyleLbl="alignNode1" presStyleIdx="2" presStyleCnt="4">
        <dgm:presLayoutVars>
          <dgm:chMax val="0"/>
          <dgm:chPref val="0"/>
          <dgm:bulletEnabled val="1"/>
        </dgm:presLayoutVars>
      </dgm:prSet>
      <dgm:spPr/>
    </dgm:pt>
    <dgm:pt modelId="{C3E6C834-83B2-4D37-84B0-E24E6DD2D586}" type="pres">
      <dgm:prSet presAssocID="{95F604BE-7683-40D2-96B2-F1BDB470A804}" presName="textaccent3" presStyleCnt="0"/>
      <dgm:spPr/>
    </dgm:pt>
    <dgm:pt modelId="{124F43EC-BC2D-47D0-AB6A-33BD9EDF8605}" type="pres">
      <dgm:prSet presAssocID="{95F604BE-7683-40D2-96B2-F1BDB470A804}" presName="accentRepeatNode" presStyleLbl="solidAlignAcc1" presStyleIdx="4" presStyleCnt="8"/>
      <dgm:spPr/>
    </dgm:pt>
    <dgm:pt modelId="{EB4884E4-491E-4A1E-8566-0BA08C8CBB1F}" type="pres">
      <dgm:prSet presAssocID="{29A1B26D-F402-46B3-AFB4-D42F48143EEA}" presName="image3" presStyleCnt="0"/>
      <dgm:spPr/>
    </dgm:pt>
    <dgm:pt modelId="{1B0E6535-76D2-4A5F-BD69-F7E68B61C827}" type="pres">
      <dgm:prSet presAssocID="{29A1B26D-F402-46B3-AFB4-D42F48143EEA}" presName="imageRepeatNode" presStyleLbl="alignAcc1" presStyleIdx="2" presStyleCnt="4"/>
      <dgm:spPr/>
    </dgm:pt>
    <dgm:pt modelId="{B7DAA3C8-BC8A-47C7-913A-96299E5B7123}" type="pres">
      <dgm:prSet presAssocID="{29A1B26D-F402-46B3-AFB4-D42F48143EEA}" presName="imageaccent3" presStyleCnt="0"/>
      <dgm:spPr/>
    </dgm:pt>
    <dgm:pt modelId="{816E4538-F492-410D-9E18-AFCF7C6CE416}" type="pres">
      <dgm:prSet presAssocID="{29A1B26D-F402-46B3-AFB4-D42F48143EEA}" presName="accentRepeatNode" presStyleLbl="solidAlignAcc1" presStyleIdx="5" presStyleCnt="8"/>
      <dgm:spPr/>
    </dgm:pt>
    <dgm:pt modelId="{3F2BBF05-1820-4032-816A-BA2EF2273C52}" type="pres">
      <dgm:prSet presAssocID="{440D3CCF-E642-4E94-8985-2DA0DE2DC715}" presName="text4" presStyleCnt="0"/>
      <dgm:spPr/>
    </dgm:pt>
    <dgm:pt modelId="{894CFB67-B3A3-492A-A45F-1E2255B06793}" type="pres">
      <dgm:prSet presAssocID="{440D3CCF-E642-4E94-8985-2DA0DE2DC715}" presName="textRepeatNode" presStyleLbl="alignNode1" presStyleIdx="3" presStyleCnt="4">
        <dgm:presLayoutVars>
          <dgm:chMax val="0"/>
          <dgm:chPref val="0"/>
          <dgm:bulletEnabled val="1"/>
        </dgm:presLayoutVars>
      </dgm:prSet>
      <dgm:spPr/>
    </dgm:pt>
    <dgm:pt modelId="{0F8993C8-0987-4950-8215-FEECB33B408A}" type="pres">
      <dgm:prSet presAssocID="{440D3CCF-E642-4E94-8985-2DA0DE2DC715}" presName="textaccent4" presStyleCnt="0"/>
      <dgm:spPr/>
    </dgm:pt>
    <dgm:pt modelId="{F751ECB2-FF4D-4FDD-8457-F5058A2D44E3}" type="pres">
      <dgm:prSet presAssocID="{440D3CCF-E642-4E94-8985-2DA0DE2DC715}" presName="accentRepeatNode" presStyleLbl="solidAlignAcc1" presStyleIdx="6" presStyleCnt="8"/>
      <dgm:spPr/>
    </dgm:pt>
    <dgm:pt modelId="{7212666F-9D5B-47CC-8318-62F1E787B3F1}" type="pres">
      <dgm:prSet presAssocID="{7881319B-7E81-4EFD-AFDA-22F5E951DF09}" presName="image4" presStyleCnt="0"/>
      <dgm:spPr/>
    </dgm:pt>
    <dgm:pt modelId="{68519580-5F16-4AFB-90E8-949FB6173B66}" type="pres">
      <dgm:prSet presAssocID="{7881319B-7E81-4EFD-AFDA-22F5E951DF09}" presName="imageRepeatNode" presStyleLbl="alignAcc1" presStyleIdx="3" presStyleCnt="4"/>
      <dgm:spPr/>
    </dgm:pt>
    <dgm:pt modelId="{4B82E72E-6D82-44BE-96F0-41EC25FED0B6}" type="pres">
      <dgm:prSet presAssocID="{7881319B-7E81-4EFD-AFDA-22F5E951DF09}" presName="imageaccent4" presStyleCnt="0"/>
      <dgm:spPr/>
    </dgm:pt>
    <dgm:pt modelId="{92286098-1F86-496F-8ADD-D657D5A6DA6A}" type="pres">
      <dgm:prSet presAssocID="{7881319B-7E81-4EFD-AFDA-22F5E951DF09}" presName="accentRepeatNode" presStyleLbl="solidAlignAcc1" presStyleIdx="7" presStyleCnt="8"/>
      <dgm:spPr/>
    </dgm:pt>
  </dgm:ptLst>
  <dgm:cxnLst>
    <dgm:cxn modelId="{80B70B0E-AFCC-47C4-8058-1DEFEEA9AAFF}" type="presOf" srcId="{5C788AB1-E22A-421A-A1BA-795F22212623}" destId="{F81B7CEB-6637-403D-BC48-DD25AC2962B5}" srcOrd="0" destOrd="0" presId="urn:microsoft.com/office/officeart/2008/layout/HexagonCluster"/>
    <dgm:cxn modelId="{FFE7BB16-0017-418E-BA18-29313FF6007B}" type="presOf" srcId="{7881319B-7E81-4EFD-AFDA-22F5E951DF09}" destId="{68519580-5F16-4AFB-90E8-949FB6173B66}" srcOrd="0" destOrd="0" presId="urn:microsoft.com/office/officeart/2008/layout/HexagonCluster"/>
    <dgm:cxn modelId="{6E71C117-4F47-491D-A325-142E99B84709}" type="presOf" srcId="{29A1B26D-F402-46B3-AFB4-D42F48143EEA}" destId="{1B0E6535-76D2-4A5F-BD69-F7E68B61C827}" srcOrd="0" destOrd="0" presId="urn:microsoft.com/office/officeart/2008/layout/HexagonCluster"/>
    <dgm:cxn modelId="{7011DF32-CEEC-41EB-9496-77E035C5F793}" type="presOf" srcId="{BA277217-D849-48AB-9A54-CC0DD655A2F4}" destId="{768E968C-DAC9-43A8-8C11-B0ABE5699985}" srcOrd="0" destOrd="0" presId="urn:microsoft.com/office/officeart/2008/layout/HexagonCluster"/>
    <dgm:cxn modelId="{3E1DBC62-285E-421B-9749-F27ECEFC9278}" type="presOf" srcId="{440D3CCF-E642-4E94-8985-2DA0DE2DC715}" destId="{894CFB67-B3A3-492A-A45F-1E2255B06793}" srcOrd="0" destOrd="0" presId="urn:microsoft.com/office/officeart/2008/layout/HexagonCluster"/>
    <dgm:cxn modelId="{EBE90245-F873-4DB9-B374-B3D4B9C49B5A}" type="presOf" srcId="{499E7C8B-0EE9-429F-B945-6779A992A0E3}" destId="{EDE2B321-FEA9-404F-A99A-12B404C293F3}" srcOrd="0" destOrd="0" presId="urn:microsoft.com/office/officeart/2008/layout/HexagonCluster"/>
    <dgm:cxn modelId="{9F876F68-484C-4544-AA70-25BA2E6F1C4A}" srcId="{499E7C8B-0EE9-429F-B945-6779A992A0E3}" destId="{440D3CCF-E642-4E94-8985-2DA0DE2DC715}" srcOrd="3" destOrd="0" parTransId="{86823297-8F0B-46BC-9703-5970CB70C206}" sibTransId="{7881319B-7E81-4EFD-AFDA-22F5E951DF09}"/>
    <dgm:cxn modelId="{76A9D759-CD22-4DBA-9346-E7ADA11D5C6C}" srcId="{499E7C8B-0EE9-429F-B945-6779A992A0E3}" destId="{BA277217-D849-48AB-9A54-CC0DD655A2F4}" srcOrd="0" destOrd="0" parTransId="{652738EC-410E-4275-A157-BFD057609BCA}" sibTransId="{5C788AB1-E22A-421A-A1BA-795F22212623}"/>
    <dgm:cxn modelId="{7269117F-0F8B-461F-A840-CF6C6B2E2540}" srcId="{499E7C8B-0EE9-429F-B945-6779A992A0E3}" destId="{66497503-A092-4DE2-88C3-EC8A2D63BE20}" srcOrd="1" destOrd="0" parTransId="{E189B2AE-DB79-439D-BC58-EF9A3D37844A}" sibTransId="{5FD19D6A-578B-4FC4-8601-4D0C8F0EA466}"/>
    <dgm:cxn modelId="{32989692-0E82-4F8D-A7DE-4E7734931B9A}" type="presOf" srcId="{5FD19D6A-578B-4FC4-8601-4D0C8F0EA466}" destId="{856780D8-5239-47AD-B822-1FAAE8F5C33B}" srcOrd="0" destOrd="0" presId="urn:microsoft.com/office/officeart/2008/layout/HexagonCluster"/>
    <dgm:cxn modelId="{397C5CAB-DBA7-4F68-B70E-5666767B973D}" type="presOf" srcId="{66497503-A092-4DE2-88C3-EC8A2D63BE20}" destId="{1765EAE1-1BC6-45A1-9AC4-6B6871B48FFB}" srcOrd="0" destOrd="0" presId="urn:microsoft.com/office/officeart/2008/layout/HexagonCluster"/>
    <dgm:cxn modelId="{37CEA4D3-05C3-4446-9841-065680F41720}" type="presOf" srcId="{95F604BE-7683-40D2-96B2-F1BDB470A804}" destId="{A3DDFC63-1800-4DA7-86F3-700051711D22}" srcOrd="0" destOrd="0" presId="urn:microsoft.com/office/officeart/2008/layout/HexagonCluster"/>
    <dgm:cxn modelId="{C3784EF1-1640-4CAB-B5B6-2D9DD924467B}" srcId="{499E7C8B-0EE9-429F-B945-6779A992A0E3}" destId="{95F604BE-7683-40D2-96B2-F1BDB470A804}" srcOrd="2" destOrd="0" parTransId="{E458CE06-A8DB-4DBE-834E-BCD2A74DB1D3}" sibTransId="{29A1B26D-F402-46B3-AFB4-D42F48143EEA}"/>
    <dgm:cxn modelId="{4C3EE0CD-2989-45D0-9281-83529AC756D9}" type="presParOf" srcId="{EDE2B321-FEA9-404F-A99A-12B404C293F3}" destId="{05E88045-3447-46C5-9461-B0BCD949B40A}" srcOrd="0" destOrd="0" presId="urn:microsoft.com/office/officeart/2008/layout/HexagonCluster"/>
    <dgm:cxn modelId="{3E1A0CDC-20F4-4AE4-9880-7480523B732C}" type="presParOf" srcId="{05E88045-3447-46C5-9461-B0BCD949B40A}" destId="{768E968C-DAC9-43A8-8C11-B0ABE5699985}" srcOrd="0" destOrd="0" presId="urn:microsoft.com/office/officeart/2008/layout/HexagonCluster"/>
    <dgm:cxn modelId="{206D5162-60E7-44BA-AC37-8CF08C937458}" type="presParOf" srcId="{EDE2B321-FEA9-404F-A99A-12B404C293F3}" destId="{78729FD0-06A2-43AA-9D0D-C5D4769478F6}" srcOrd="1" destOrd="0" presId="urn:microsoft.com/office/officeart/2008/layout/HexagonCluster"/>
    <dgm:cxn modelId="{744068CC-C874-4F7D-9116-E8A8624107B9}" type="presParOf" srcId="{78729FD0-06A2-43AA-9D0D-C5D4769478F6}" destId="{3C458326-F03F-4137-B179-967BB891433E}" srcOrd="0" destOrd="0" presId="urn:microsoft.com/office/officeart/2008/layout/HexagonCluster"/>
    <dgm:cxn modelId="{BDF0C8AB-F12D-4777-8B49-366866A1BCE0}" type="presParOf" srcId="{EDE2B321-FEA9-404F-A99A-12B404C293F3}" destId="{1B12AB20-75A8-4A54-977E-03F0BBAC12AA}" srcOrd="2" destOrd="0" presId="urn:microsoft.com/office/officeart/2008/layout/HexagonCluster"/>
    <dgm:cxn modelId="{F18FED2A-1E00-4654-8252-CC0E5558901C}" type="presParOf" srcId="{1B12AB20-75A8-4A54-977E-03F0BBAC12AA}" destId="{F81B7CEB-6637-403D-BC48-DD25AC2962B5}" srcOrd="0" destOrd="0" presId="urn:microsoft.com/office/officeart/2008/layout/HexagonCluster"/>
    <dgm:cxn modelId="{BE955E51-4644-4F84-A279-E457A1B9412E}" type="presParOf" srcId="{EDE2B321-FEA9-404F-A99A-12B404C293F3}" destId="{9E7689FB-1C68-411B-A030-C72563BC13B3}" srcOrd="3" destOrd="0" presId="urn:microsoft.com/office/officeart/2008/layout/HexagonCluster"/>
    <dgm:cxn modelId="{D93156BC-8A83-4564-B947-D98D64E511BE}" type="presParOf" srcId="{9E7689FB-1C68-411B-A030-C72563BC13B3}" destId="{DA9FC344-2674-48ED-9641-CD89B083CC84}" srcOrd="0" destOrd="0" presId="urn:microsoft.com/office/officeart/2008/layout/HexagonCluster"/>
    <dgm:cxn modelId="{F16FC940-47B1-4F19-B711-2D655D1C4251}" type="presParOf" srcId="{EDE2B321-FEA9-404F-A99A-12B404C293F3}" destId="{FA8D1B17-44A1-44B0-A6E4-056BDD4BAB91}" srcOrd="4" destOrd="0" presId="urn:microsoft.com/office/officeart/2008/layout/HexagonCluster"/>
    <dgm:cxn modelId="{00F3C067-EB55-4D76-82BA-51680399F836}" type="presParOf" srcId="{FA8D1B17-44A1-44B0-A6E4-056BDD4BAB91}" destId="{1765EAE1-1BC6-45A1-9AC4-6B6871B48FFB}" srcOrd="0" destOrd="0" presId="urn:microsoft.com/office/officeart/2008/layout/HexagonCluster"/>
    <dgm:cxn modelId="{261E71A0-553E-456D-8FC9-5256C7ED7530}" type="presParOf" srcId="{EDE2B321-FEA9-404F-A99A-12B404C293F3}" destId="{EC31D30A-E60B-46D4-A69D-FF4101B9C9AC}" srcOrd="5" destOrd="0" presId="urn:microsoft.com/office/officeart/2008/layout/HexagonCluster"/>
    <dgm:cxn modelId="{FEB4C92B-88DA-4B60-8165-FEBC18C29825}" type="presParOf" srcId="{EC31D30A-E60B-46D4-A69D-FF4101B9C9AC}" destId="{2B3E1C2E-28D3-423B-BFC2-D3DF8AE3DC14}" srcOrd="0" destOrd="0" presId="urn:microsoft.com/office/officeart/2008/layout/HexagonCluster"/>
    <dgm:cxn modelId="{100610CA-206F-49D9-9753-5038B9C229B7}" type="presParOf" srcId="{EDE2B321-FEA9-404F-A99A-12B404C293F3}" destId="{1E6C083F-3B1C-41EE-A351-22F284956234}" srcOrd="6" destOrd="0" presId="urn:microsoft.com/office/officeart/2008/layout/HexagonCluster"/>
    <dgm:cxn modelId="{0E062E62-BA47-4605-B88D-E7DF9420BF39}" type="presParOf" srcId="{1E6C083F-3B1C-41EE-A351-22F284956234}" destId="{856780D8-5239-47AD-B822-1FAAE8F5C33B}" srcOrd="0" destOrd="0" presId="urn:microsoft.com/office/officeart/2008/layout/HexagonCluster"/>
    <dgm:cxn modelId="{2B56D4DA-82D7-4866-85A3-334852898E99}" type="presParOf" srcId="{EDE2B321-FEA9-404F-A99A-12B404C293F3}" destId="{CBC57703-4650-49FF-940D-86B454205AE6}" srcOrd="7" destOrd="0" presId="urn:microsoft.com/office/officeart/2008/layout/HexagonCluster"/>
    <dgm:cxn modelId="{8E655BC5-4F77-4B29-9681-677170659C90}" type="presParOf" srcId="{CBC57703-4650-49FF-940D-86B454205AE6}" destId="{3450E857-4A6E-44E7-BF7D-C8C7A11CB298}" srcOrd="0" destOrd="0" presId="urn:microsoft.com/office/officeart/2008/layout/HexagonCluster"/>
    <dgm:cxn modelId="{1E62AB64-C95F-4D6C-BE28-FE88BABBDECA}" type="presParOf" srcId="{EDE2B321-FEA9-404F-A99A-12B404C293F3}" destId="{47563C82-AE42-4F8D-9FEA-EB7A7939595F}" srcOrd="8" destOrd="0" presId="urn:microsoft.com/office/officeart/2008/layout/HexagonCluster"/>
    <dgm:cxn modelId="{EDCC0034-E406-4CA1-BC94-AFB48CC5A6DF}" type="presParOf" srcId="{47563C82-AE42-4F8D-9FEA-EB7A7939595F}" destId="{A3DDFC63-1800-4DA7-86F3-700051711D22}" srcOrd="0" destOrd="0" presId="urn:microsoft.com/office/officeart/2008/layout/HexagonCluster"/>
    <dgm:cxn modelId="{9E346496-A63B-4260-929A-7DCFF2482754}" type="presParOf" srcId="{EDE2B321-FEA9-404F-A99A-12B404C293F3}" destId="{C3E6C834-83B2-4D37-84B0-E24E6DD2D586}" srcOrd="9" destOrd="0" presId="urn:microsoft.com/office/officeart/2008/layout/HexagonCluster"/>
    <dgm:cxn modelId="{53C84132-69B1-4263-ABE9-D7CC5B4DCAE9}" type="presParOf" srcId="{C3E6C834-83B2-4D37-84B0-E24E6DD2D586}" destId="{124F43EC-BC2D-47D0-AB6A-33BD9EDF8605}" srcOrd="0" destOrd="0" presId="urn:microsoft.com/office/officeart/2008/layout/HexagonCluster"/>
    <dgm:cxn modelId="{C2B0CCB2-5395-4C04-94C6-0917F6C76E9F}" type="presParOf" srcId="{EDE2B321-FEA9-404F-A99A-12B404C293F3}" destId="{EB4884E4-491E-4A1E-8566-0BA08C8CBB1F}" srcOrd="10" destOrd="0" presId="urn:microsoft.com/office/officeart/2008/layout/HexagonCluster"/>
    <dgm:cxn modelId="{CF1CEF15-5709-4AA1-B9BC-F54513D7E4C9}" type="presParOf" srcId="{EB4884E4-491E-4A1E-8566-0BA08C8CBB1F}" destId="{1B0E6535-76D2-4A5F-BD69-F7E68B61C827}" srcOrd="0" destOrd="0" presId="urn:microsoft.com/office/officeart/2008/layout/HexagonCluster"/>
    <dgm:cxn modelId="{50435F81-8018-4C35-B9E8-BBC521E37C59}" type="presParOf" srcId="{EDE2B321-FEA9-404F-A99A-12B404C293F3}" destId="{B7DAA3C8-BC8A-47C7-913A-96299E5B7123}" srcOrd="11" destOrd="0" presId="urn:microsoft.com/office/officeart/2008/layout/HexagonCluster"/>
    <dgm:cxn modelId="{22F3B87E-6AFE-419F-BD04-43B155CBB63C}" type="presParOf" srcId="{B7DAA3C8-BC8A-47C7-913A-96299E5B7123}" destId="{816E4538-F492-410D-9E18-AFCF7C6CE416}" srcOrd="0" destOrd="0" presId="urn:microsoft.com/office/officeart/2008/layout/HexagonCluster"/>
    <dgm:cxn modelId="{5D18B3D3-91C9-4E18-B1E5-EE17531F3C10}" type="presParOf" srcId="{EDE2B321-FEA9-404F-A99A-12B404C293F3}" destId="{3F2BBF05-1820-4032-816A-BA2EF2273C52}" srcOrd="12" destOrd="0" presId="urn:microsoft.com/office/officeart/2008/layout/HexagonCluster"/>
    <dgm:cxn modelId="{F66FDB3F-AA42-42C9-AAD1-AA37AC34C969}" type="presParOf" srcId="{3F2BBF05-1820-4032-816A-BA2EF2273C52}" destId="{894CFB67-B3A3-492A-A45F-1E2255B06793}" srcOrd="0" destOrd="0" presId="urn:microsoft.com/office/officeart/2008/layout/HexagonCluster"/>
    <dgm:cxn modelId="{B17DA5F7-1309-4A30-A750-B3C299FECE12}" type="presParOf" srcId="{EDE2B321-FEA9-404F-A99A-12B404C293F3}" destId="{0F8993C8-0987-4950-8215-FEECB33B408A}" srcOrd="13" destOrd="0" presId="urn:microsoft.com/office/officeart/2008/layout/HexagonCluster"/>
    <dgm:cxn modelId="{922DD2D1-5A2E-4AA8-8C54-0BC973150083}" type="presParOf" srcId="{0F8993C8-0987-4950-8215-FEECB33B408A}" destId="{F751ECB2-FF4D-4FDD-8457-F5058A2D44E3}" srcOrd="0" destOrd="0" presId="urn:microsoft.com/office/officeart/2008/layout/HexagonCluster"/>
    <dgm:cxn modelId="{E14AC5C2-D9C3-410C-AE22-5201770BDB22}" type="presParOf" srcId="{EDE2B321-FEA9-404F-A99A-12B404C293F3}" destId="{7212666F-9D5B-47CC-8318-62F1E787B3F1}" srcOrd="14" destOrd="0" presId="urn:microsoft.com/office/officeart/2008/layout/HexagonCluster"/>
    <dgm:cxn modelId="{27D2371C-8EC7-427D-BFE9-4F4E39BCD76E}" type="presParOf" srcId="{7212666F-9D5B-47CC-8318-62F1E787B3F1}" destId="{68519580-5F16-4AFB-90E8-949FB6173B66}" srcOrd="0" destOrd="0" presId="urn:microsoft.com/office/officeart/2008/layout/HexagonCluster"/>
    <dgm:cxn modelId="{5F623E30-138D-4723-85FA-7837A6D6BBAA}" type="presParOf" srcId="{EDE2B321-FEA9-404F-A99A-12B404C293F3}" destId="{4B82E72E-6D82-44BE-96F0-41EC25FED0B6}" srcOrd="15" destOrd="0" presId="urn:microsoft.com/office/officeart/2008/layout/HexagonCluster"/>
    <dgm:cxn modelId="{90F43105-AB17-4F88-B132-27C899FB1C75}" type="presParOf" srcId="{4B82E72E-6D82-44BE-96F0-41EC25FED0B6}" destId="{92286098-1F86-496F-8ADD-D657D5A6DA6A}"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E968C-DAC9-43A8-8C11-B0ABE5699985}">
      <dsp:nvSpPr>
        <dsp:cNvPr id="0" name=""/>
        <dsp:cNvSpPr/>
      </dsp:nvSpPr>
      <dsp:spPr>
        <a:xfrm>
          <a:off x="1839138" y="3151400"/>
          <a:ext cx="2166499" cy="1859689"/>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a:t>Food and Drink Services</a:t>
          </a:r>
          <a:endParaRPr lang="en-GB" sz="1400" kern="1200"/>
        </a:p>
      </dsp:txBody>
      <dsp:txXfrm>
        <a:off x="2174654" y="3439401"/>
        <a:ext cx="1495467" cy="1283687"/>
      </dsp:txXfrm>
    </dsp:sp>
    <dsp:sp modelId="{3C458326-F03F-4137-B179-967BB891433E}">
      <dsp:nvSpPr>
        <dsp:cNvPr id="0" name=""/>
        <dsp:cNvSpPr/>
      </dsp:nvSpPr>
      <dsp:spPr>
        <a:xfrm>
          <a:off x="1906901" y="3973180"/>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1B7CEB-6637-403D-BC48-DD25AC2962B5}">
      <dsp:nvSpPr>
        <dsp:cNvPr id="0" name=""/>
        <dsp:cNvSpPr/>
      </dsp:nvSpPr>
      <dsp:spPr>
        <a:xfrm>
          <a:off x="0" y="2140507"/>
          <a:ext cx="2166499" cy="1859689"/>
        </a:xfrm>
        <a:prstGeom prst="hexagon">
          <a:avLst>
            <a:gd name="adj" fmla="val 25000"/>
            <a:gd name="vf" fmla="val 115470"/>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t="-37000" b="-3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9FC344-2674-48ED-9641-CD89B083CC84}">
      <dsp:nvSpPr>
        <dsp:cNvPr id="0" name=""/>
        <dsp:cNvSpPr/>
      </dsp:nvSpPr>
      <dsp:spPr>
        <a:xfrm>
          <a:off x="1466920" y="3742316"/>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65EAE1-1BC6-45A1-9AC4-6B6871B48FFB}">
      <dsp:nvSpPr>
        <dsp:cNvPr id="0" name=""/>
        <dsp:cNvSpPr/>
      </dsp:nvSpPr>
      <dsp:spPr>
        <a:xfrm>
          <a:off x="3676368" y="2126262"/>
          <a:ext cx="2166499" cy="1859689"/>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a:t>Accommodation (Hotels &amp; Villas)</a:t>
          </a:r>
          <a:endParaRPr lang="en-GB" sz="1400" kern="1200"/>
        </a:p>
      </dsp:txBody>
      <dsp:txXfrm>
        <a:off x="4011884" y="2414263"/>
        <a:ext cx="1495467" cy="1283687"/>
      </dsp:txXfrm>
    </dsp:sp>
    <dsp:sp modelId="{2B3E1C2E-28D3-423B-BFC2-D3DF8AE3DC14}">
      <dsp:nvSpPr>
        <dsp:cNvPr id="0" name=""/>
        <dsp:cNvSpPr/>
      </dsp:nvSpPr>
      <dsp:spPr>
        <a:xfrm>
          <a:off x="5160467" y="3726106"/>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6780D8-5239-47AD-B822-1FAAE8F5C33B}">
      <dsp:nvSpPr>
        <dsp:cNvPr id="0" name=""/>
        <dsp:cNvSpPr/>
      </dsp:nvSpPr>
      <dsp:spPr>
        <a:xfrm>
          <a:off x="5523141" y="3148453"/>
          <a:ext cx="2166499" cy="1859689"/>
        </a:xfrm>
        <a:prstGeom prst="hexagon">
          <a:avLst>
            <a:gd name="adj" fmla="val 25000"/>
            <a:gd name="vf" fmla="val 115470"/>
          </a:avLst>
        </a:prstGeom>
        <a:blipFill>
          <a:blip xmlns:r="http://schemas.openxmlformats.org/officeDocument/2006/relationships" r:embed="rId3">
            <a:extLst>
              <a:ext uri="{837473B0-CC2E-450A-ABE3-18F120FF3D39}">
                <a1611:picAttrSrcUrl xmlns:a1611="http://schemas.microsoft.com/office/drawing/2016/11/main" r:id="rId4"/>
              </a:ext>
            </a:extLst>
          </a:blip>
          <a:srcRect/>
          <a:stretch>
            <a:fillRect l="-26000" r="-26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50E857-4A6E-44E7-BF7D-C8C7A11CB298}">
      <dsp:nvSpPr>
        <dsp:cNvPr id="0" name=""/>
        <dsp:cNvSpPr/>
      </dsp:nvSpPr>
      <dsp:spPr>
        <a:xfrm>
          <a:off x="5572770" y="3981531"/>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DDFC63-1800-4DA7-86F3-700051711D22}">
      <dsp:nvSpPr>
        <dsp:cNvPr id="0" name=""/>
        <dsp:cNvSpPr/>
      </dsp:nvSpPr>
      <dsp:spPr>
        <a:xfrm>
          <a:off x="1839138" y="1124210"/>
          <a:ext cx="2166499" cy="1859689"/>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a:t>Leisure / Business Travel</a:t>
          </a:r>
          <a:endParaRPr lang="en-GB" sz="1400" kern="1200"/>
        </a:p>
      </dsp:txBody>
      <dsp:txXfrm>
        <a:off x="2174654" y="1412211"/>
        <a:ext cx="1495467" cy="1283687"/>
      </dsp:txXfrm>
    </dsp:sp>
    <dsp:sp modelId="{124F43EC-BC2D-47D0-AB6A-33BD9EDF8605}">
      <dsp:nvSpPr>
        <dsp:cNvPr id="0" name=""/>
        <dsp:cNvSpPr/>
      </dsp:nvSpPr>
      <dsp:spPr>
        <a:xfrm>
          <a:off x="3313694" y="1162524"/>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E6535-76D2-4A5F-BD69-F7E68B61C827}">
      <dsp:nvSpPr>
        <dsp:cNvPr id="0" name=""/>
        <dsp:cNvSpPr/>
      </dsp:nvSpPr>
      <dsp:spPr>
        <a:xfrm>
          <a:off x="3676368" y="99072"/>
          <a:ext cx="2166499" cy="1859689"/>
        </a:xfrm>
        <a:prstGeom prst="hexagon">
          <a:avLst>
            <a:gd name="adj" fmla="val 25000"/>
            <a:gd name="vf" fmla="val 115470"/>
          </a:avLst>
        </a:prstGeom>
        <a:blipFill>
          <a:blip xmlns:r="http://schemas.openxmlformats.org/officeDocument/2006/relationships" r:embed="rId5"/>
          <a:srcRect/>
          <a:stretch>
            <a:fillRect l="-27000" r="-27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6E4538-F492-410D-9E18-AFCF7C6CE416}">
      <dsp:nvSpPr>
        <dsp:cNvPr id="0" name=""/>
        <dsp:cNvSpPr/>
      </dsp:nvSpPr>
      <dsp:spPr>
        <a:xfrm>
          <a:off x="3725997" y="923309"/>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4CFB67-B3A3-492A-A45F-1E2255B06793}">
      <dsp:nvSpPr>
        <dsp:cNvPr id="0" name=""/>
        <dsp:cNvSpPr/>
      </dsp:nvSpPr>
      <dsp:spPr>
        <a:xfrm>
          <a:off x="5523141" y="1121263"/>
          <a:ext cx="2166499" cy="1859689"/>
        </a:xfrm>
        <a:prstGeom prst="hexagon">
          <a:avLst>
            <a:gd name="adj" fmla="val 25000"/>
            <a:gd name="vf" fmla="val 11547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marL="0" lvl="0" indent="0" algn="ctr" defTabSz="622300">
            <a:lnSpc>
              <a:spcPct val="90000"/>
            </a:lnSpc>
            <a:spcBef>
              <a:spcPct val="0"/>
            </a:spcBef>
            <a:spcAft>
              <a:spcPct val="35000"/>
            </a:spcAft>
            <a:buNone/>
          </a:pPr>
          <a:r>
            <a:rPr lang="en-US" sz="1400" kern="1200"/>
            <a:t>Meetings &amp; Events</a:t>
          </a:r>
          <a:endParaRPr lang="en-GB" sz="1400" kern="1200"/>
        </a:p>
      </dsp:txBody>
      <dsp:txXfrm>
        <a:off x="5858657" y="1409264"/>
        <a:ext cx="1495467" cy="1283687"/>
      </dsp:txXfrm>
    </dsp:sp>
    <dsp:sp modelId="{F751ECB2-FF4D-4FDD-8457-F5058A2D44E3}">
      <dsp:nvSpPr>
        <dsp:cNvPr id="0" name=""/>
        <dsp:cNvSpPr/>
      </dsp:nvSpPr>
      <dsp:spPr>
        <a:xfrm>
          <a:off x="7386140" y="1942061"/>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519580-5F16-4AFB-90E8-949FB6173B66}">
      <dsp:nvSpPr>
        <dsp:cNvPr id="0" name=""/>
        <dsp:cNvSpPr/>
      </dsp:nvSpPr>
      <dsp:spPr>
        <a:xfrm>
          <a:off x="7377550" y="2143454"/>
          <a:ext cx="2166499" cy="1859689"/>
        </a:xfrm>
        <a:prstGeom prst="hexagon">
          <a:avLst>
            <a:gd name="adj" fmla="val 25000"/>
            <a:gd name="vf" fmla="val 115470"/>
          </a:avLst>
        </a:prstGeom>
        <a:blipFill>
          <a:blip xmlns:r="http://schemas.openxmlformats.org/officeDocument/2006/relationships" r:embed="rId6"/>
          <a:srcRect/>
          <a:stretch>
            <a:fillRect l="-14000" r="-14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286098-1F86-496F-8ADD-D657D5A6DA6A}">
      <dsp:nvSpPr>
        <dsp:cNvPr id="0" name=""/>
        <dsp:cNvSpPr/>
      </dsp:nvSpPr>
      <dsp:spPr>
        <a:xfrm>
          <a:off x="7814668" y="2176364"/>
          <a:ext cx="252917" cy="218093"/>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AF1E1C-07E9-8843-91F3-87D2D126ECD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8972615-E9AF-B543-93F9-87AFEF44061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EC46785-2B2A-EB47-A98F-1A4B9ECF4B1A}" type="datetimeFigureOut">
              <a:rPr lang="en-US"/>
              <a:pPr>
                <a:defRPr/>
              </a:pPr>
              <a:t>2/25/2026</a:t>
            </a:fld>
            <a:endParaRPr lang="en-US"/>
          </a:p>
        </p:txBody>
      </p:sp>
      <p:sp>
        <p:nvSpPr>
          <p:cNvPr id="4" name="Slide Image Placeholder 3">
            <a:extLst>
              <a:ext uri="{FF2B5EF4-FFF2-40B4-BE49-F238E27FC236}">
                <a16:creationId xmlns:a16="http://schemas.microsoft.com/office/drawing/2014/main" id="{CF60D0D0-A7D5-1842-B2C7-29674F73A89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22DC1AF-6A25-054B-8BFA-B60B1055449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B6D8473-A6EC-8A49-B1E6-DE80168CCF5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97554FF8-06A6-274A-A98D-74E3FA98FBB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BFBE0899-F8AB-E24A-B897-13AD269251F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abta.com/member-zone/running-your-business/abta-marketing-toolkit/bepartoftravel-marketing-toolki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apprenticeships.gov.uk/"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candm.co.uk/" TargetMode="External"/><Relationship Id="rId7" Type="http://schemas.openxmlformats.org/officeDocument/2006/relationships/hyperlink" Target="https://www.ttgmedia.com/all-jobs/all-jobs"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travelweekly.co.uk/jobs" TargetMode="External"/><Relationship Id="rId5" Type="http://schemas.openxmlformats.org/officeDocument/2006/relationships/hyperlink" Target="https://uk.indeed.com/jobs?q=Travel+Industry&amp;vjk=bba21f1a4d869a13" TargetMode="External"/><Relationship Id="rId4" Type="http://schemas.openxmlformats.org/officeDocument/2006/relationships/hyperlink" Target="https://www.traveltradejobs.com/"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takeoffintravel.co.uk/"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takeoffintravel.co.uk/hays-trave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bta.com/industry-zone/reports-and-publications/outbound-travel-catalyst-jobs-growth-and-wellbein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a:t>
            </a:fld>
            <a:endParaRPr lang="en-US"/>
          </a:p>
        </p:txBody>
      </p:sp>
    </p:spTree>
    <p:extLst>
      <p:ext uri="{BB962C8B-B14F-4D97-AF65-F5344CB8AC3E}">
        <p14:creationId xmlns:p14="http://schemas.microsoft.com/office/powerpoint/2010/main" val="1386474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Click image to play – ensure connected to internet/wi-fi</a:t>
            </a:r>
            <a:endParaRPr lang="en-GB" b="1"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10</a:t>
            </a:fld>
            <a:endParaRPr lang="en-US"/>
          </a:p>
        </p:txBody>
      </p:sp>
    </p:spTree>
    <p:extLst>
      <p:ext uri="{BB962C8B-B14F-4D97-AF65-F5344CB8AC3E}">
        <p14:creationId xmlns:p14="http://schemas.microsoft.com/office/powerpoint/2010/main" val="2933026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11</a:t>
            </a:fld>
            <a:endParaRPr lang="en-US"/>
          </a:p>
        </p:txBody>
      </p:sp>
    </p:spTree>
    <p:extLst>
      <p:ext uri="{BB962C8B-B14F-4D97-AF65-F5344CB8AC3E}">
        <p14:creationId xmlns:p14="http://schemas.microsoft.com/office/powerpoint/2010/main" val="2592790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Careers in the travel industry are diverse, but options could include:</a:t>
            </a:r>
          </a:p>
          <a:p>
            <a:endParaRPr lang="en-US" b="1" dirty="0"/>
          </a:p>
          <a:p>
            <a:pPr rtl="0" fontAlgn="base"/>
            <a:r>
              <a:rPr lang="en-GB" sz="1200" b="1" i="0" u="none" strike="noStrike" kern="1200" dirty="0">
                <a:solidFill>
                  <a:schemeClr val="tx1"/>
                </a:solidFill>
                <a:effectLst/>
                <a:latin typeface="+mn-lt"/>
                <a:ea typeface="+mn-ea"/>
                <a:cs typeface="+mn-cs"/>
              </a:rPr>
              <a:t>Travel agent</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Tour Operator, Call centres, Pilot</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Cabin crew</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Aircraft Engineer</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Baggage handlers</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Product development, Marketing, Procurement </a:t>
            </a:r>
            <a:r>
              <a:rPr lang="en-US" sz="1200" b="1" i="0" u="none" strike="noStrike"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Content creator</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Business travel agent</a:t>
            </a:r>
            <a:r>
              <a:rPr lang="en-US" sz="1200" b="1" i="0" u="none" strike="noStrike"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Cruise lines, Finance and accounting, Law</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Foreign exchange</a:t>
            </a:r>
            <a:r>
              <a:rPr lang="en-US" sz="1200" b="1" i="0" u="none" strike="noStrike"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a:t>
            </a:r>
            <a:r>
              <a:rPr lang="en-GB" sz="1200" b="1" i="0" u="none" strike="noStrike" kern="1200" dirty="0">
                <a:solidFill>
                  <a:schemeClr val="tx1"/>
                </a:solidFill>
                <a:effectLst/>
                <a:latin typeface="+mn-lt"/>
                <a:ea typeface="+mn-ea"/>
                <a:cs typeface="+mn-cs"/>
              </a:rPr>
              <a:t>Technology, Human Resources</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Insurance</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Operations</a:t>
            </a:r>
            <a:r>
              <a:rPr lang="en-US" sz="1200" b="1" i="0" u="none" strike="noStrike"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Hotels</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Health and safety, Public Affairs, Communication, Purchasing, Public Relations, Resort Representatives </a:t>
            </a:r>
            <a:r>
              <a:rPr lang="en-US" sz="1200" b="1" i="0" u="none" strike="noStrike"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Resort manager, Reservations</a:t>
            </a:r>
            <a:r>
              <a:rPr lang="en-US" sz="1200" b="1" i="0" u="none" strike="noStrike" kern="1200" dirty="0">
                <a:solidFill>
                  <a:schemeClr val="tx1"/>
                </a:solidFill>
                <a:effectLst/>
                <a:latin typeface="+mn-lt"/>
                <a:ea typeface="+mn-ea"/>
                <a:cs typeface="+mn-cs"/>
              </a:rPr>
              <a:t>, Front of house, </a:t>
            </a:r>
            <a:r>
              <a:rPr lang="en-GB" sz="1200" b="1" i="0" u="none" strike="noStrike" kern="1200" dirty="0">
                <a:solidFill>
                  <a:schemeClr val="tx1"/>
                </a:solidFill>
                <a:effectLst/>
                <a:latin typeface="+mn-lt"/>
                <a:ea typeface="+mn-ea"/>
                <a:cs typeface="+mn-cs"/>
              </a:rPr>
              <a:t>SEO manager</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Social media</a:t>
            </a:r>
            <a:r>
              <a:rPr lang="en-US" sz="1200" b="1" i="0" u="none" strike="noStrike"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Training and development</a:t>
            </a:r>
            <a:r>
              <a:rPr lang="en-US" sz="1200" b="1" i="0" kern="1200" dirty="0">
                <a:solidFill>
                  <a:schemeClr val="tx1"/>
                </a:solidFill>
                <a:effectLst/>
                <a:latin typeface="+mn-lt"/>
                <a:ea typeface="+mn-ea"/>
                <a:cs typeface="+mn-cs"/>
              </a:rPr>
              <a:t>, </a:t>
            </a:r>
            <a:r>
              <a:rPr lang="en-GB" sz="1200" b="1" i="0" u="none" strike="noStrike" kern="1200" dirty="0">
                <a:solidFill>
                  <a:schemeClr val="tx1"/>
                </a:solidFill>
                <a:effectLst/>
                <a:latin typeface="+mn-lt"/>
                <a:ea typeface="+mn-ea"/>
                <a:cs typeface="+mn-cs"/>
              </a:rPr>
              <a:t>Yield and revenue management </a:t>
            </a:r>
            <a:r>
              <a:rPr lang="en-US" sz="1200" b="1" i="0" kern="1200" dirty="0">
                <a:solidFill>
                  <a:schemeClr val="tx1"/>
                </a:solidFill>
                <a:effectLst/>
                <a:latin typeface="+mn-lt"/>
                <a:ea typeface="+mn-ea"/>
                <a:cs typeface="+mn-cs"/>
              </a:rPr>
              <a:t>​</a:t>
            </a:r>
          </a:p>
          <a:p>
            <a:pPr rtl="0" fontAlgn="base"/>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12</a:t>
            </a:fld>
            <a:endParaRPr lang="en-US"/>
          </a:p>
        </p:txBody>
      </p:sp>
    </p:spTree>
    <p:extLst>
      <p:ext uri="{BB962C8B-B14F-4D97-AF65-F5344CB8AC3E}">
        <p14:creationId xmlns:p14="http://schemas.microsoft.com/office/powerpoint/2010/main" val="1110698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13</a:t>
            </a:fld>
            <a:endParaRPr lang="en-US"/>
          </a:p>
        </p:txBody>
      </p:sp>
    </p:spTree>
    <p:extLst>
      <p:ext uri="{BB962C8B-B14F-4D97-AF65-F5344CB8AC3E}">
        <p14:creationId xmlns:p14="http://schemas.microsoft.com/office/powerpoint/2010/main" val="2649392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If you’re interested in starting a career in travel, ABTA can point you in the right direction</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 travel industry is an exciting place to be and opens doors to a wide range of possibilities.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It offers the chance to be part of a sector which takes people on holiday, helps business </a:t>
            </a:r>
            <a:r>
              <a:rPr lang="en-US" sz="1200" b="1" i="0" kern="1200" dirty="0" err="1">
                <a:solidFill>
                  <a:schemeClr val="tx1"/>
                </a:solidFill>
                <a:effectLst/>
                <a:latin typeface="+mn-lt"/>
                <a:ea typeface="+mn-ea"/>
                <a:cs typeface="+mn-cs"/>
              </a:rPr>
              <a:t>travellers</a:t>
            </a:r>
            <a:r>
              <a:rPr lang="en-US" sz="1200" b="1" i="0" kern="1200" dirty="0">
                <a:solidFill>
                  <a:schemeClr val="tx1"/>
                </a:solidFill>
                <a:effectLst/>
                <a:latin typeface="+mn-lt"/>
                <a:ea typeface="+mn-ea"/>
                <a:cs typeface="+mn-cs"/>
              </a:rPr>
              <a:t> to connect, and reunites friends and families. Behind every journey is a team of passionate people making it happen and you could join them.</a:t>
            </a:r>
          </a:p>
          <a:p>
            <a:endParaRPr lang="en-US" b="1" dirty="0"/>
          </a:p>
          <a:p>
            <a:endParaRPr lang="en-US" b="1" dirty="0"/>
          </a:p>
          <a:p>
            <a:r>
              <a:rPr lang="en-US" b="1" dirty="0"/>
              <a:t>The video was filled after ABTA's Convention in Marrakech in 2022. Click play icon to watch video on YouTube.</a:t>
            </a:r>
            <a:endParaRPr lang="en-US" b="1" dirty="0">
              <a:ea typeface="Calibri"/>
              <a:cs typeface="Calibri"/>
            </a:endParaRPr>
          </a:p>
          <a:p>
            <a:endParaRPr lang="en-US" b="1"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Use this second link to download any assets from ABTA </a:t>
            </a:r>
            <a:r>
              <a:rPr lang="en-US" b="1" dirty="0" err="1"/>
              <a:t>BePartOfTravel</a:t>
            </a:r>
            <a:r>
              <a:rPr lang="en-US" b="1" dirty="0"/>
              <a:t> marketing toolkit: </a:t>
            </a:r>
            <a:r>
              <a:rPr lang="en-GB" b="1" dirty="0">
                <a:hlinkClick r:id="rId3"/>
              </a:rPr>
              <a:t>https://www.abta.com/member-zone/running-your-business/abta-marketing-toolkit/bepartoftravel-marketing-toolkit</a:t>
            </a:r>
            <a:endParaRPr lang="en-GB" b="1" dirty="0"/>
          </a:p>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14</a:t>
            </a:fld>
            <a:endParaRPr lang="en-US"/>
          </a:p>
        </p:txBody>
      </p:sp>
    </p:spTree>
    <p:extLst>
      <p:ext uri="{BB962C8B-B14F-4D97-AF65-F5344CB8AC3E}">
        <p14:creationId xmlns:p14="http://schemas.microsoft.com/office/powerpoint/2010/main" val="2784922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15</a:t>
            </a:fld>
            <a:endParaRPr lang="en-US"/>
          </a:p>
        </p:txBody>
      </p:sp>
    </p:spTree>
    <p:extLst>
      <p:ext uri="{BB962C8B-B14F-4D97-AF65-F5344CB8AC3E}">
        <p14:creationId xmlns:p14="http://schemas.microsoft.com/office/powerpoint/2010/main" val="3330430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Working as a travel professional and advisor continues to be an economically viable career choice.</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We continue to see more people choose to book through a travel professional, according to research ABTA conducted.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 reassurance and expertise that customers get when booking with a travel company are highly sought-after. </a:t>
            </a:r>
            <a:endParaRPr lang="en-GB" b="1"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16</a:t>
            </a:fld>
            <a:endParaRPr lang="en-US"/>
          </a:p>
        </p:txBody>
      </p:sp>
    </p:spTree>
    <p:extLst>
      <p:ext uri="{BB962C8B-B14F-4D97-AF65-F5344CB8AC3E}">
        <p14:creationId xmlns:p14="http://schemas.microsoft.com/office/powerpoint/2010/main" val="123893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17</a:t>
            </a:fld>
            <a:endParaRPr lang="en-US"/>
          </a:p>
        </p:txBody>
      </p:sp>
    </p:spTree>
    <p:extLst>
      <p:ext uri="{BB962C8B-B14F-4D97-AF65-F5344CB8AC3E}">
        <p14:creationId xmlns:p14="http://schemas.microsoft.com/office/powerpoint/2010/main" val="3554243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18</a:t>
            </a:fld>
            <a:endParaRPr lang="en-US"/>
          </a:p>
        </p:txBody>
      </p:sp>
    </p:spTree>
    <p:extLst>
      <p:ext uri="{BB962C8B-B14F-4D97-AF65-F5344CB8AC3E}">
        <p14:creationId xmlns:p14="http://schemas.microsoft.com/office/powerpoint/2010/main" val="22360525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19</a:t>
            </a:fld>
            <a:endParaRPr lang="en-US"/>
          </a:p>
        </p:txBody>
      </p:sp>
    </p:spTree>
    <p:extLst>
      <p:ext uri="{BB962C8B-B14F-4D97-AF65-F5344CB8AC3E}">
        <p14:creationId xmlns:p14="http://schemas.microsoft.com/office/powerpoint/2010/main" val="400022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a:t>
            </a:fld>
            <a:endParaRPr lang="en-US"/>
          </a:p>
        </p:txBody>
      </p:sp>
    </p:spTree>
    <p:extLst>
      <p:ext uri="{BB962C8B-B14F-4D97-AF65-F5344CB8AC3E}">
        <p14:creationId xmlns:p14="http://schemas.microsoft.com/office/powerpoint/2010/main" val="4257659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20</a:t>
            </a:fld>
            <a:endParaRPr lang="en-US"/>
          </a:p>
        </p:txBody>
      </p:sp>
    </p:spTree>
    <p:extLst>
      <p:ext uri="{BB962C8B-B14F-4D97-AF65-F5344CB8AC3E}">
        <p14:creationId xmlns:p14="http://schemas.microsoft.com/office/powerpoint/2010/main" val="3568851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ABTA provides a wealth of advice and guidance on pursuing education and careers in the travel industry</a:t>
            </a:r>
          </a:p>
          <a:p>
            <a:endParaRPr lang="en-US" b="1" dirty="0"/>
          </a:p>
          <a:p>
            <a:r>
              <a:rPr lang="en-US" b="1" dirty="0"/>
              <a:t>Visit their website for education and career inspiration at</a:t>
            </a:r>
            <a:r>
              <a:rPr lang="en-GB" b="1" dirty="0"/>
              <a:t> https://www.abta.com/industry-zone/education-and-career-development/careers-in-travel </a:t>
            </a:r>
          </a:p>
          <a:p>
            <a:endParaRPr lang="en-GB" b="1" dirty="0"/>
          </a:p>
          <a:p>
            <a:r>
              <a:rPr lang="en-US" sz="1200" b="1" i="0" kern="1200" dirty="0">
                <a:solidFill>
                  <a:schemeClr val="tx1"/>
                </a:solidFill>
                <a:effectLst/>
                <a:latin typeface="+mn-lt"/>
                <a:ea typeface="+mn-ea"/>
                <a:cs typeface="+mn-cs"/>
              </a:rPr>
              <a:t>The travel industry offers a wide range of career opportunities.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It is this range of opportunities and the freedom to explore different paths that attracts and keeps so many great people in this fantastic industry.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As the UK’s largest travel trade association, ABTA is well-positioned to facilitate relationships between education providers who are developing employees of the future, their Members, who are seeking to employ skilled and educated staff, and the wider travel industry.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They work closely with their Members and educators to understand the skills needed to support career development and they offer a range of learning opportunities to support this development through ABTA’s Conferences and Events </a:t>
            </a:r>
            <a:r>
              <a:rPr lang="en-US" sz="1200" b="1" i="0" kern="1200" dirty="0" err="1">
                <a:solidFill>
                  <a:schemeClr val="tx1"/>
                </a:solidFill>
                <a:effectLst/>
                <a:latin typeface="+mn-lt"/>
                <a:ea typeface="+mn-ea"/>
                <a:cs typeface="+mn-cs"/>
              </a:rPr>
              <a:t>programme</a:t>
            </a:r>
            <a:r>
              <a:rPr lang="en-US" sz="1200" b="1" i="0" kern="1200" dirty="0">
                <a:solidFill>
                  <a:schemeClr val="tx1"/>
                </a:solidFill>
                <a:effectLst/>
                <a:latin typeface="+mn-lt"/>
                <a:ea typeface="+mn-ea"/>
                <a:cs typeface="+mn-cs"/>
              </a:rPr>
              <a:t>, as well as by facilitating links with education partners.</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ABTA’s Education Partner scheme is aimed at bringing universities, colleges and training companies closer to Members. </a:t>
            </a:r>
          </a:p>
          <a:p>
            <a:endParaRPr lang="en-GB" b="1"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21</a:t>
            </a:fld>
            <a:endParaRPr lang="en-US"/>
          </a:p>
        </p:txBody>
      </p:sp>
    </p:spTree>
    <p:extLst>
      <p:ext uri="{BB962C8B-B14F-4D97-AF65-F5344CB8AC3E}">
        <p14:creationId xmlns:p14="http://schemas.microsoft.com/office/powerpoint/2010/main" val="3113627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The ABTA Knowledge Zone is ABTA’s online training portal. </a:t>
            </a:r>
          </a:p>
          <a:p>
            <a:endParaRPr lang="en-GB" b="1" dirty="0"/>
          </a:p>
          <a:p>
            <a:r>
              <a:rPr lang="en-GB" b="1" dirty="0"/>
              <a:t>All about ABTA section is freely available for anyone to explore. </a:t>
            </a:r>
          </a:p>
          <a:p>
            <a:endParaRPr lang="en-GB" b="1" dirty="0"/>
          </a:p>
          <a:p>
            <a:r>
              <a:rPr lang="en-GB" b="1" dirty="0"/>
              <a:t>The rest of the training is only available to ABTA members and ABTA Education Partners. </a:t>
            </a:r>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22</a:t>
            </a:fld>
            <a:endParaRPr lang="en-US"/>
          </a:p>
        </p:txBody>
      </p:sp>
    </p:spTree>
    <p:extLst>
      <p:ext uri="{BB962C8B-B14F-4D97-AF65-F5344CB8AC3E}">
        <p14:creationId xmlns:p14="http://schemas.microsoft.com/office/powerpoint/2010/main" val="40017744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23</a:t>
            </a:fld>
            <a:endParaRPr lang="en-US"/>
          </a:p>
        </p:txBody>
      </p:sp>
    </p:spTree>
    <p:extLst>
      <p:ext uri="{BB962C8B-B14F-4D97-AF65-F5344CB8AC3E}">
        <p14:creationId xmlns:p14="http://schemas.microsoft.com/office/powerpoint/2010/main" val="3167968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ABTA offers an online mentoring programme to our ABTA Student Reps who are appointed by each ABTA Education Partner. </a:t>
            </a:r>
          </a:p>
          <a:p>
            <a:endParaRPr lang="en-GB" b="1" dirty="0"/>
          </a:p>
          <a:p>
            <a:r>
              <a:rPr lang="en-GB" b="1" dirty="0"/>
              <a:t>This links students with an industry expert to learn more about the travel industry. </a:t>
            </a:r>
          </a:p>
          <a:p>
            <a:endParaRPr lang="en-GB" b="1" dirty="0"/>
          </a:p>
          <a:p>
            <a:r>
              <a:rPr lang="en-GB" b="1" dirty="0"/>
              <a:t>It also helps the industry to get a better understanding of the type of issues covered in travel and tourism courses. </a:t>
            </a:r>
          </a:p>
          <a:p>
            <a:endParaRPr lang="en-GB" b="1" dirty="0"/>
          </a:p>
          <a:p>
            <a:r>
              <a:rPr lang="en-GB" b="1" dirty="0"/>
              <a:t>If you’d (college/school/university), would like to find out more about becoming an ABTA Education Partner, please contact Vicki Wolf at ABTA (vwolf@abta.co.uk)</a:t>
            </a:r>
          </a:p>
          <a:p>
            <a:endParaRPr lang="en-GB" dirty="0"/>
          </a:p>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24</a:t>
            </a:fld>
            <a:endParaRPr lang="en-US"/>
          </a:p>
        </p:txBody>
      </p:sp>
    </p:spTree>
    <p:extLst>
      <p:ext uri="{BB962C8B-B14F-4D97-AF65-F5344CB8AC3E}">
        <p14:creationId xmlns:p14="http://schemas.microsoft.com/office/powerpoint/2010/main" val="1696317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sng" kern="1200" dirty="0">
                <a:solidFill>
                  <a:schemeClr val="tx1"/>
                </a:solidFill>
                <a:effectLst/>
                <a:latin typeface="+mn-lt"/>
                <a:ea typeface="+mn-ea"/>
                <a:cs typeface="+mn-cs"/>
              </a:rPr>
              <a:t>Universities and colleges working with ABTA</a:t>
            </a:r>
          </a:p>
          <a:p>
            <a:r>
              <a:rPr lang="en-US" sz="1200" b="1" i="0" kern="1200" dirty="0">
                <a:solidFill>
                  <a:schemeClr val="tx1"/>
                </a:solidFill>
                <a:effectLst/>
                <a:latin typeface="+mn-lt"/>
                <a:ea typeface="+mn-ea"/>
                <a:cs typeface="+mn-cs"/>
              </a:rPr>
              <a:t>ABTA works very closely with universities and colleges who join our ABTA Education Partner scheme. </a:t>
            </a:r>
            <a:endParaRPr lang="en-US" sz="1200" b="1" i="0" kern="1200" dirty="0">
              <a:solidFill>
                <a:schemeClr val="tx1"/>
              </a:solidFill>
              <a:effectLst/>
              <a:latin typeface="+mn-lt"/>
              <a:ea typeface="Calibri"/>
              <a:cs typeface="Calibri"/>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These universities and colleges can attend ABTA’s twice-yearly regional meetings and meet ABTA Members in their area. </a:t>
            </a:r>
            <a:endParaRPr lang="en-US" sz="1200" b="1" i="0" kern="1200" dirty="0">
              <a:solidFill>
                <a:schemeClr val="tx1"/>
              </a:solidFill>
              <a:effectLst/>
              <a:latin typeface="+mn-lt"/>
              <a:ea typeface="Calibri"/>
              <a:cs typeface="Calibri"/>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They have exclusive access to ABTA’s vast industry resources and expertise through the Member zone of ABTA’s website and via regular communications from ABTA, as well as attending ABTA events. </a:t>
            </a:r>
            <a:endParaRPr lang="en-US" sz="1200" b="1" i="0" kern="1200" dirty="0">
              <a:solidFill>
                <a:schemeClr val="tx1"/>
              </a:solidFill>
              <a:effectLst/>
              <a:latin typeface="+mn-lt"/>
              <a:ea typeface="Calibri"/>
              <a:cs typeface="Calibri"/>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ABTA Education Partners receive an annual guest lecture from ABTA’s team of experts and university Partners have the exclusive opportunity for their students to apply for ABTA’s annual internship.</a:t>
            </a:r>
            <a:endParaRPr lang="en-US" sz="1200" b="1" i="0" kern="1200" dirty="0">
              <a:solidFill>
                <a:schemeClr val="tx1"/>
              </a:solidFill>
              <a:effectLst/>
              <a:latin typeface="+mn-lt"/>
              <a:ea typeface="Calibri"/>
              <a:cs typeface="Calibri"/>
            </a:endParaRPr>
          </a:p>
          <a:p>
            <a:endParaRPr lang="en-US" sz="1200" b="1" i="0" kern="1200" dirty="0">
              <a:solidFill>
                <a:schemeClr val="tx1"/>
              </a:solidFill>
              <a:effectLst/>
              <a:latin typeface="+mn-lt"/>
              <a:ea typeface="+mn-ea"/>
              <a:cs typeface="+mn-cs"/>
            </a:endParaRPr>
          </a:p>
          <a:p>
            <a:r>
              <a:rPr lang="en-US" sz="1200" b="1" i="0" u="sng" kern="1200" dirty="0">
                <a:solidFill>
                  <a:schemeClr val="tx1"/>
                </a:solidFill>
                <a:effectLst/>
                <a:latin typeface="+mn-lt"/>
                <a:ea typeface="+mn-ea"/>
                <a:cs typeface="+mn-cs"/>
              </a:rPr>
              <a:t>ABTA's internship</a:t>
            </a:r>
            <a:endParaRPr lang="en-US" sz="1200" b="1" i="0" u="sng" kern="1200" dirty="0">
              <a:solidFill>
                <a:schemeClr val="tx1"/>
              </a:solidFill>
              <a:effectLst/>
              <a:latin typeface="+mn-lt"/>
              <a:ea typeface="Calibri"/>
              <a:cs typeface="Calibri"/>
            </a:endParaRPr>
          </a:p>
          <a:p>
            <a:r>
              <a:rPr lang="en-US" sz="1200" b="1" i="0" kern="1200" dirty="0">
                <a:solidFill>
                  <a:schemeClr val="tx1"/>
                </a:solidFill>
                <a:effectLst/>
                <a:latin typeface="+mn-lt"/>
                <a:ea typeface="+mn-ea"/>
                <a:cs typeface="+mn-cs"/>
              </a:rPr>
              <a:t>At ABTA we encourage our Members to take on interns, graduates and work placements wherever possible.</a:t>
            </a:r>
            <a:endParaRPr lang="en-US" sz="1200" b="1" i="0" kern="1200" dirty="0">
              <a:solidFill>
                <a:schemeClr val="tx1"/>
              </a:solidFill>
              <a:effectLst/>
              <a:latin typeface="+mn-lt"/>
              <a:ea typeface="Calibri"/>
              <a:cs typeface="Calibri"/>
            </a:endParaRPr>
          </a:p>
          <a:p>
            <a:endParaRPr lang="en-US" sz="1200" b="1" i="0" kern="1200" dirty="0">
              <a:solidFill>
                <a:schemeClr val="tx1"/>
              </a:solidFill>
              <a:effectLst/>
              <a:latin typeface="+mn-lt"/>
              <a:ea typeface="+mn-ea"/>
              <a:cs typeface="+mn-cs"/>
            </a:endParaRPr>
          </a:p>
          <a:p>
            <a:r>
              <a:rPr lang="en-US" sz="1200" b="1" i="0" kern="1200" dirty="0">
                <a:solidFill>
                  <a:srgbClr val="FF0000"/>
                </a:solidFill>
                <a:effectLst/>
                <a:latin typeface="+mn-lt"/>
                <a:ea typeface="+mn-ea"/>
                <a:cs typeface="+mn-cs"/>
              </a:rPr>
              <a:t>ABTA offers a one month, paid internship (at the London Living Wage rate) to one student from an ABTA Education Partner University annually. The successful candidate will work within one of ABTA’s team for a month working on live issues as well as conducting research on behalf of ABTA. Previous interns have worked in the </a:t>
            </a:r>
            <a:r>
              <a:rPr lang="en-US" sz="1200" b="1" i="0" kern="1200" dirty="0" err="1">
                <a:solidFill>
                  <a:srgbClr val="FF0000"/>
                </a:solidFill>
                <a:effectLst/>
                <a:latin typeface="+mn-lt"/>
                <a:ea typeface="+mn-ea"/>
                <a:cs typeface="+mn-cs"/>
              </a:rPr>
              <a:t>Travelife</a:t>
            </a:r>
            <a:r>
              <a:rPr lang="en-US" sz="1200" b="1" i="0" kern="1200" dirty="0">
                <a:solidFill>
                  <a:srgbClr val="FF0000"/>
                </a:solidFill>
                <a:effectLst/>
                <a:latin typeface="+mn-lt"/>
                <a:ea typeface="+mn-ea"/>
                <a:cs typeface="+mn-cs"/>
              </a:rPr>
              <a:t> sustainability team and the ABTA Communications team.</a:t>
            </a:r>
            <a:endParaRPr lang="en-US" sz="1200" b="1" i="0" kern="1200" dirty="0">
              <a:solidFill>
                <a:srgbClr val="FF0000"/>
              </a:solidFill>
              <a:effectLst/>
              <a:latin typeface="+mn-lt"/>
              <a:ea typeface="Calibri"/>
              <a:cs typeface="Calibri"/>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Students at ABTA Partner Universities can apply the next ABTA Internship through their course leaders. Applications close in early March. If you aren’t sure who to contact at your university, please contact Vicki Wolf on vwolf@abta.co.uk. Your university must be an ABTA Education Partner in order to apply. </a:t>
            </a:r>
            <a:endParaRPr lang="en-US" sz="1200" b="1" i="0" kern="1200" dirty="0">
              <a:solidFill>
                <a:schemeClr val="tx1"/>
              </a:solidFill>
              <a:effectLst/>
              <a:latin typeface="+mn-lt"/>
              <a:ea typeface="Calibri"/>
              <a:cs typeface="Calibri"/>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Students from any year at ABTA Partner Universities are invited to apply and we’ve had from first year to masters students as our interns. </a:t>
            </a:r>
            <a:endParaRPr lang="en-US" sz="1200" b="1" i="0" kern="1200" dirty="0">
              <a:solidFill>
                <a:schemeClr val="tx1"/>
              </a:solidFill>
              <a:effectLst/>
              <a:latin typeface="+mn-lt"/>
              <a:ea typeface="Calibri"/>
              <a:cs typeface="Calibri"/>
            </a:endParaRPr>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25</a:t>
            </a:fld>
            <a:endParaRPr lang="en-US"/>
          </a:p>
        </p:txBody>
      </p:sp>
    </p:spTree>
    <p:extLst>
      <p:ext uri="{BB962C8B-B14F-4D97-AF65-F5344CB8AC3E}">
        <p14:creationId xmlns:p14="http://schemas.microsoft.com/office/powerpoint/2010/main" val="8521764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Apprenticeships in the travel industry</a:t>
            </a:r>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If you are interested in starting a career in travel, or in broadening your skills as you develop your career, an apprenticeship is a great option. Many travel companies offer schemes providing a variety of different routes. ABTA works with industry representatives as part of the Travel Consultant Trailblazers Group.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This group developed professional standards for Travel Consultant Apprentices. This apprenticeship has an end assessment test, ensuring that every apprentice needs to meet the agreed industry professional standards. These standards are regularly reviewed by industry and Government.</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 Travel Consultant Apprenticeship covers both leisure and business travel.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You can find out more about a wide range of apprenticeships through the Government apprenticeship website skillsforcareers.gov.uk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Many training providers and colleges also offer the travel apprenticeship.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 growing number of ABTA members offer apprenticeships in several other areas too, such as a range of aviation-related apprenticeships, human resources, digital marketing and IT. The range of careers in travel companies can be vast and the range of opportunities is varied.</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If you are looking for an apprenticeship, the </a:t>
            </a:r>
            <a:r>
              <a:rPr lang="en-US" sz="1200" b="1" i="0" u="none" strike="noStrike" kern="1200" dirty="0">
                <a:solidFill>
                  <a:schemeClr val="tx1"/>
                </a:solidFill>
                <a:effectLst/>
                <a:latin typeface="+mn-lt"/>
                <a:ea typeface="+mn-ea"/>
                <a:cs typeface="+mn-cs"/>
                <a:hlinkClick r:id="rId3"/>
              </a:rPr>
              <a:t>Government apprenticeship website</a:t>
            </a:r>
            <a:r>
              <a:rPr lang="en-US" sz="1200" b="1" i="0" kern="1200" dirty="0">
                <a:solidFill>
                  <a:schemeClr val="tx1"/>
                </a:solidFill>
                <a:effectLst/>
                <a:latin typeface="+mn-lt"/>
                <a:ea typeface="+mn-ea"/>
                <a:cs typeface="+mn-cs"/>
              </a:rPr>
              <a:t> has a wealth of information to assist you.</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Many ABTA Members recruit apprentices directly through their website and Facebook pages; so be sure to check those out. </a:t>
            </a:r>
          </a:p>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26</a:t>
            </a:fld>
            <a:endParaRPr lang="en-US"/>
          </a:p>
        </p:txBody>
      </p:sp>
    </p:spTree>
    <p:extLst>
      <p:ext uri="{BB962C8B-B14F-4D97-AF65-F5344CB8AC3E}">
        <p14:creationId xmlns:p14="http://schemas.microsoft.com/office/powerpoint/2010/main" val="833848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24E96-4989-4C90-9D24-173CA2DBA4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3B583-6F04-B9A8-B65F-2B259F761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77400-D5F7-4653-3C8A-AA14316EADCC}"/>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a:t>Useful resources for students studying travel and tourism-related courses include the ITT Education &amp; Training Hub and the ITT Future You initiative; which </a:t>
            </a:r>
            <a:r>
              <a:rPr lang="en-US" sz="1200" b="1" err="1"/>
              <a:t>organises</a:t>
            </a:r>
            <a:r>
              <a:rPr lang="en-US" sz="1200" b="1"/>
              <a:t> inspiring careers in travel events across the UK each year.</a:t>
            </a:r>
            <a:endParaRPr lang="en-GB" sz="1200" b="1"/>
          </a:p>
          <a:p>
            <a:endParaRPr lang="en-GB"/>
          </a:p>
        </p:txBody>
      </p:sp>
      <p:sp>
        <p:nvSpPr>
          <p:cNvPr id="4" name="Slide Number Placeholder 3">
            <a:extLst>
              <a:ext uri="{FF2B5EF4-FFF2-40B4-BE49-F238E27FC236}">
                <a16:creationId xmlns:a16="http://schemas.microsoft.com/office/drawing/2014/main" id="{36A9E48D-4C48-A2DE-DB13-9DBCA6CAD6FF}"/>
              </a:ext>
            </a:extLst>
          </p:cNvPr>
          <p:cNvSpPr>
            <a:spLocks noGrp="1"/>
          </p:cNvSpPr>
          <p:nvPr>
            <p:ph type="sldNum" sz="quarter" idx="5"/>
          </p:nvPr>
        </p:nvSpPr>
        <p:spPr/>
        <p:txBody>
          <a:bodyPr/>
          <a:lstStyle/>
          <a:p>
            <a:pPr>
              <a:defRPr/>
            </a:pPr>
            <a:fld id="{BFBE0899-F8AB-E24A-B897-13AD269251F1}" type="slidenum">
              <a:rPr lang="en-US" smtClean="0"/>
              <a:pPr>
                <a:defRPr/>
              </a:pPr>
              <a:t>27</a:t>
            </a:fld>
            <a:endParaRPr lang="en-US"/>
          </a:p>
        </p:txBody>
      </p:sp>
    </p:spTree>
    <p:extLst>
      <p:ext uri="{BB962C8B-B14F-4D97-AF65-F5344CB8AC3E}">
        <p14:creationId xmlns:p14="http://schemas.microsoft.com/office/powerpoint/2010/main" val="2371708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C1FA4-42F2-7088-455A-3AC2D740CE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EBAA18-ACDF-35DE-B143-D46C794B7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991F3-B4D0-5532-8757-0A9E3508DF47}"/>
              </a:ext>
            </a:extLst>
          </p:cNvPr>
          <p:cNvSpPr>
            <a:spLocks noGrp="1"/>
          </p:cNvSpPr>
          <p:nvPr>
            <p:ph type="body" idx="1"/>
          </p:nvPr>
        </p:nvSpPr>
        <p:spPr/>
        <p:txBody>
          <a:bodyPr/>
          <a:lstStyle/>
          <a:p>
            <a:r>
              <a:rPr lang="en-US" sz="1200" b="1" dirty="0"/>
              <a:t>Travel company career pages to find out about job opportunities and their company culture to see if your experience would be a good fit.</a:t>
            </a:r>
          </a:p>
          <a:p>
            <a:endParaRPr lang="en-US" sz="1200" b="1" dirty="0"/>
          </a:p>
          <a:p>
            <a:r>
              <a:rPr lang="en-US" sz="1200" b="1" dirty="0"/>
              <a:t>Set up LinkedIn alerts for travel companies that you would like to work for so you can be among the first to apply.</a:t>
            </a:r>
          </a:p>
          <a:p>
            <a:endParaRPr lang="en-US" sz="1200" b="1" dirty="0"/>
          </a:p>
          <a:p>
            <a:r>
              <a:rPr lang="en-US" sz="1200" b="1" dirty="0"/>
              <a:t>Contact travel recruitment specialists – such as </a:t>
            </a:r>
            <a:r>
              <a:rPr lang="en-US" sz="1200" b="1" dirty="0">
                <a:hlinkClick r:id="rId3"/>
              </a:rPr>
              <a:t>C&amp;M Recruitment</a:t>
            </a:r>
            <a:r>
              <a:rPr lang="en-US" sz="1200" b="1" dirty="0"/>
              <a:t> or </a:t>
            </a:r>
            <a:r>
              <a:rPr lang="en-US" sz="1200" b="1" dirty="0">
                <a:hlinkClick r:id="rId4"/>
              </a:rPr>
              <a:t>Travel Trade Recruitment</a:t>
            </a:r>
            <a:r>
              <a:rPr lang="en-US" sz="1200" b="1" dirty="0"/>
              <a:t>.</a:t>
            </a:r>
          </a:p>
          <a:p>
            <a:endParaRPr lang="en-US" sz="1200" b="1" dirty="0"/>
          </a:p>
          <a:p>
            <a:r>
              <a:rPr lang="en-US" sz="1200" b="1" dirty="0"/>
              <a:t>Indeed.com and its </a:t>
            </a:r>
            <a:r>
              <a:rPr lang="en-US" sz="1200" b="1" dirty="0">
                <a:hlinkClick r:id="rId5"/>
              </a:rPr>
              <a:t>travel industry jobs board</a:t>
            </a:r>
            <a:r>
              <a:rPr lang="en-US" sz="1200" b="1" dirty="0"/>
              <a:t>.</a:t>
            </a:r>
          </a:p>
          <a:p>
            <a:endParaRPr lang="en-US" sz="1200" b="1" dirty="0"/>
          </a:p>
          <a:p>
            <a:r>
              <a:rPr lang="en-US" sz="1200" b="1" dirty="0"/>
              <a:t>Register with travel industry trade news sites </a:t>
            </a:r>
            <a:r>
              <a:rPr lang="en-US" sz="1200" b="1" dirty="0">
                <a:hlinkClick r:id="rId6"/>
              </a:rPr>
              <a:t>Travel Weekly</a:t>
            </a:r>
            <a:r>
              <a:rPr lang="en-US" sz="1200" b="1" dirty="0"/>
              <a:t> and </a:t>
            </a:r>
            <a:r>
              <a:rPr lang="en-US" sz="1200" b="1" dirty="0">
                <a:hlinkClick r:id="rId7"/>
              </a:rPr>
              <a:t>TTG Media</a:t>
            </a:r>
            <a:r>
              <a:rPr lang="en-US" sz="1200" b="1" dirty="0"/>
              <a:t> as they often share the latest opportunities and information about working in travel.</a:t>
            </a:r>
          </a:p>
          <a:p>
            <a:endParaRPr lang="en-GB" dirty="0"/>
          </a:p>
        </p:txBody>
      </p:sp>
      <p:sp>
        <p:nvSpPr>
          <p:cNvPr id="4" name="Slide Number Placeholder 3">
            <a:extLst>
              <a:ext uri="{FF2B5EF4-FFF2-40B4-BE49-F238E27FC236}">
                <a16:creationId xmlns:a16="http://schemas.microsoft.com/office/drawing/2014/main" id="{8614A48D-FB74-4921-9A52-F06A96A8BC49}"/>
              </a:ext>
            </a:extLst>
          </p:cNvPr>
          <p:cNvSpPr>
            <a:spLocks noGrp="1"/>
          </p:cNvSpPr>
          <p:nvPr>
            <p:ph type="sldNum" sz="quarter" idx="5"/>
          </p:nvPr>
        </p:nvSpPr>
        <p:spPr/>
        <p:txBody>
          <a:bodyPr/>
          <a:lstStyle/>
          <a:p>
            <a:pPr>
              <a:defRPr/>
            </a:pPr>
            <a:fld id="{BFBE0899-F8AB-E24A-B897-13AD269251F1}" type="slidenum">
              <a:rPr lang="en-US" smtClean="0"/>
              <a:pPr>
                <a:defRPr/>
              </a:pPr>
              <a:t>28</a:t>
            </a:fld>
            <a:endParaRPr lang="en-US"/>
          </a:p>
        </p:txBody>
      </p:sp>
    </p:spTree>
    <p:extLst>
      <p:ext uri="{BB962C8B-B14F-4D97-AF65-F5344CB8AC3E}">
        <p14:creationId xmlns:p14="http://schemas.microsoft.com/office/powerpoint/2010/main" val="930612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ABTA supports an annual career guide </a:t>
            </a:r>
            <a:r>
              <a:rPr lang="en-US" sz="1200" b="1" i="0" u="none" strike="noStrike" kern="1200" dirty="0">
                <a:solidFill>
                  <a:schemeClr val="tx1"/>
                </a:solidFill>
                <a:effectLst/>
                <a:latin typeface="+mn-lt"/>
                <a:ea typeface="+mn-ea"/>
                <a:cs typeface="+mn-cs"/>
                <a:hlinkClick r:id="rId3"/>
              </a:rPr>
              <a:t>Take off in Travel</a:t>
            </a:r>
            <a:r>
              <a:rPr lang="en-US" sz="1200" b="1" i="0" kern="1200" dirty="0">
                <a:solidFill>
                  <a:schemeClr val="tx1"/>
                </a:solidFill>
                <a:effectLst/>
                <a:latin typeface="+mn-lt"/>
                <a:ea typeface="+mn-ea"/>
                <a:cs typeface="+mn-cs"/>
              </a:rPr>
              <a:t> which is produced by trade publication Travel Weekly. (click link to </a:t>
            </a:r>
            <a:r>
              <a:rPr lang="en-US" sz="1200" b="1" i="0" kern="1200">
                <a:solidFill>
                  <a:schemeClr val="tx1"/>
                </a:solidFill>
                <a:effectLst/>
                <a:latin typeface="+mn-lt"/>
                <a:ea typeface="+mn-ea"/>
                <a:cs typeface="+mn-cs"/>
              </a:rPr>
              <a:t>show website)</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This gives an excellent overview of the range of careers in the travel industry. Various routes to entry are discussed and it includes a range of career case studies. You’ll also find contact details for universities, colleges and companies with opportunities in the travel industry.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The website gives you a taste of a truly global sector and has been produced with the support of ABTA and the Institute of Travel &amp; Tourism’s Future You Foundation and the headline sponsor </a:t>
            </a:r>
            <a:r>
              <a:rPr lang="en-US" sz="1200" b="1" i="0" u="none" strike="noStrike" kern="1200" dirty="0">
                <a:solidFill>
                  <a:schemeClr val="tx1"/>
                </a:solidFill>
                <a:effectLst/>
                <a:latin typeface="+mn-lt"/>
                <a:ea typeface="+mn-ea"/>
                <a:cs typeface="+mn-cs"/>
                <a:hlinkClick r:id="rId4"/>
              </a:rPr>
              <a:t>Hays Travel</a:t>
            </a:r>
            <a:r>
              <a:rPr lang="en-US" sz="1200" b="1" i="0" kern="1200" dirty="0">
                <a:solidFill>
                  <a:schemeClr val="tx1"/>
                </a:solidFill>
                <a:effectLst/>
                <a:latin typeface="+mn-lt"/>
                <a:ea typeface="+mn-ea"/>
                <a:cs typeface="+mn-cs"/>
              </a:rPr>
              <a:t>.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You can find out more about the industry and job opportunities within it, as well as ways to start on your career journey and a range of travel companies waiting to help you take your first step. </a:t>
            </a:r>
          </a:p>
          <a:p>
            <a:endParaRPr lang="en-US" sz="1200" b="1"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29</a:t>
            </a:fld>
            <a:endParaRPr lang="en-US"/>
          </a:p>
        </p:txBody>
      </p:sp>
    </p:spTree>
    <p:extLst>
      <p:ext uri="{BB962C8B-B14F-4D97-AF65-F5344CB8AC3E}">
        <p14:creationId xmlns:p14="http://schemas.microsoft.com/office/powerpoint/2010/main" val="1707761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 can inform students to visit the ABTA website to discover careers in travel.</a:t>
            </a:r>
          </a:p>
          <a:p>
            <a:endParaRPr lang="en-US" b="1" dirty="0"/>
          </a:p>
          <a:p>
            <a:r>
              <a:rPr lang="en-US" b="1" dirty="0"/>
              <a:t>ABTA members may want to download these visual assets from the member zone marketing toolkits.</a:t>
            </a:r>
            <a:endParaRPr lang="en-GB" b="1"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a:t>
            </a:fld>
            <a:endParaRPr lang="en-US"/>
          </a:p>
        </p:txBody>
      </p:sp>
    </p:spTree>
    <p:extLst>
      <p:ext uri="{BB962C8B-B14F-4D97-AF65-F5344CB8AC3E}">
        <p14:creationId xmlns:p14="http://schemas.microsoft.com/office/powerpoint/2010/main" val="1165060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30</a:t>
            </a:fld>
            <a:endParaRPr lang="en-US"/>
          </a:p>
        </p:txBody>
      </p:sp>
    </p:spTree>
    <p:extLst>
      <p:ext uri="{BB962C8B-B14F-4D97-AF65-F5344CB8AC3E}">
        <p14:creationId xmlns:p14="http://schemas.microsoft.com/office/powerpoint/2010/main" val="21658717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31</a:t>
            </a:fld>
            <a:endParaRPr lang="en-US"/>
          </a:p>
        </p:txBody>
      </p:sp>
    </p:spTree>
    <p:extLst>
      <p:ext uri="{BB962C8B-B14F-4D97-AF65-F5344CB8AC3E}">
        <p14:creationId xmlns:p14="http://schemas.microsoft.com/office/powerpoint/2010/main" val="27363751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ABTA provides dozens of reports and publications. Lots of travel lecturers, as well as students regularly use these resources in their lectures and studies. </a:t>
            </a:r>
          </a:p>
          <a:p>
            <a:endParaRPr lang="en-US" b="1"/>
          </a:p>
          <a:p>
            <a:r>
              <a:rPr lang="en-US" b="1"/>
              <a:t>These are free to access on the ABTA website</a:t>
            </a:r>
          </a:p>
          <a:p>
            <a:endParaRPr lang="en-US" b="1"/>
          </a:p>
          <a:p>
            <a:r>
              <a:rPr lang="en-US" b="1"/>
              <a:t>Travel Trends</a:t>
            </a:r>
          </a:p>
          <a:p>
            <a:r>
              <a:rPr lang="en-US" b="1"/>
              <a:t>Destinations to watch</a:t>
            </a:r>
          </a:p>
          <a:p>
            <a:r>
              <a:rPr lang="en-US" b="1"/>
              <a:t>Climate change reports</a:t>
            </a:r>
          </a:p>
          <a:p>
            <a:r>
              <a:rPr lang="en-US" b="1"/>
              <a:t>Travel Law</a:t>
            </a:r>
          </a:p>
          <a:p>
            <a:r>
              <a:rPr lang="en-US" b="1"/>
              <a:t>Jobs and growth in tourism and much more</a:t>
            </a:r>
            <a:endParaRPr lang="en-GB" b="1"/>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32</a:t>
            </a:fld>
            <a:endParaRPr lang="en-US"/>
          </a:p>
        </p:txBody>
      </p:sp>
    </p:spTree>
    <p:extLst>
      <p:ext uri="{BB962C8B-B14F-4D97-AF65-F5344CB8AC3E}">
        <p14:creationId xmlns:p14="http://schemas.microsoft.com/office/powerpoint/2010/main" val="3205671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ABTA and its members work with the Foreign, Commonwealth, Development Office (FCDO) to ensure practical and emergency travel advice is communicated to </a:t>
            </a:r>
            <a:r>
              <a:rPr lang="en-US" b="1" dirty="0" err="1"/>
              <a:t>travellers</a:t>
            </a:r>
            <a:r>
              <a:rPr lang="en-US" b="1" dirty="0"/>
              <a:t>.  Their Travel Aware campaign is consumer facing.</a:t>
            </a:r>
            <a:endParaRPr lang="en-GB" b="1"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33</a:t>
            </a:fld>
            <a:endParaRPr lang="en-US"/>
          </a:p>
        </p:txBody>
      </p:sp>
    </p:spTree>
    <p:extLst>
      <p:ext uri="{BB962C8B-B14F-4D97-AF65-F5344CB8AC3E}">
        <p14:creationId xmlns:p14="http://schemas.microsoft.com/office/powerpoint/2010/main" val="1558306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FCDO and NCA have noted a sharp increase in drug smuggling arrests among British Nationals (BNs), both abroad and in the UK. The majority of arrests are linked to cannabis originating from Thailand.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follows the </a:t>
            </a:r>
            <a:r>
              <a:rPr lang="en-US" sz="1200" b="0" i="0" u="none" strike="noStrike" kern="1200" baseline="0" dirty="0" err="1">
                <a:solidFill>
                  <a:schemeClr val="tx1"/>
                </a:solidFill>
                <a:latin typeface="+mn-lt"/>
                <a:ea typeface="+mn-ea"/>
                <a:cs typeface="+mn-cs"/>
              </a:rPr>
              <a:t>decriminalisation</a:t>
            </a:r>
            <a:r>
              <a:rPr lang="en-US" sz="1200" b="0" i="0" u="none" strike="noStrike" kern="1200" baseline="0" dirty="0">
                <a:solidFill>
                  <a:schemeClr val="tx1"/>
                </a:solidFill>
                <a:latin typeface="+mn-lt"/>
                <a:ea typeface="+mn-ea"/>
                <a:cs typeface="+mn-cs"/>
              </a:rPr>
              <a:t> of cannabis in Thailand in 2022.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is a serious risk of coercion by </a:t>
            </a:r>
            <a:r>
              <a:rPr lang="en-US" sz="1200" b="0" i="0" u="none" strike="noStrike" kern="1200" baseline="0" dirty="0" err="1">
                <a:solidFill>
                  <a:schemeClr val="tx1"/>
                </a:solidFill>
                <a:latin typeface="+mn-lt"/>
                <a:ea typeface="+mn-ea"/>
                <a:cs typeface="+mn-cs"/>
              </a:rPr>
              <a:t>organised</a:t>
            </a:r>
            <a:r>
              <a:rPr lang="en-US" sz="1200" b="0" i="0" u="none" strike="noStrike" kern="1200" baseline="0" dirty="0">
                <a:solidFill>
                  <a:schemeClr val="tx1"/>
                </a:solidFill>
                <a:latin typeface="+mn-lt"/>
                <a:ea typeface="+mn-ea"/>
                <a:cs typeface="+mn-cs"/>
              </a:rPr>
              <a:t> crime groups to BNs. Several have been offered money in exchange for carrying bags through customs.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baseline="0" dirty="0">
                <a:solidFill>
                  <a:schemeClr val="tx1"/>
                </a:solidFill>
                <a:latin typeface="+mn-lt"/>
                <a:ea typeface="+mn-ea"/>
                <a:cs typeface="+mn-cs"/>
              </a:rPr>
              <a:t>Criminal gangs are known to pressure people into carrying drugs. Always pack your own luggage and do not carry anything through customs for someone else.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Foreign legal systems have varying penalties for cannabis possession. British nationals caught carrying cannabis could be faced with lengthy prison sentences and in some countries, the death penalty.</a:t>
            </a:r>
          </a:p>
          <a:p>
            <a:r>
              <a:rPr lang="en-US" sz="1200" b="0" i="0" u="none" strike="noStrike" kern="1200" baseline="0" dirty="0">
                <a:solidFill>
                  <a:schemeClr val="tx1"/>
                </a:solidFill>
                <a:latin typeface="+mn-lt"/>
                <a:ea typeface="+mn-ea"/>
                <a:cs typeface="+mn-cs"/>
              </a:rPr>
              <a:t>That is why our advice is clear – do not carry cannabis out of Thailand.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Travel Aware campaign aims: </a:t>
            </a:r>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reduce the number of preventable incidents involving British nationals abroad that require consular assistance. This reduces time and financial resource </a:t>
            </a:r>
            <a:r>
              <a:rPr lang="en-US" sz="1200" b="0" i="0" u="none" strike="noStrike" kern="1200" baseline="0" dirty="0" err="1">
                <a:solidFill>
                  <a:schemeClr val="tx1"/>
                </a:solidFill>
                <a:latin typeface="+mn-lt"/>
                <a:ea typeface="+mn-ea"/>
                <a:cs typeface="+mn-cs"/>
              </a:rPr>
              <a:t>spentby</a:t>
            </a:r>
            <a:r>
              <a:rPr lang="en-US" sz="1200" b="0" i="0" u="none" strike="noStrike" kern="1200" baseline="0" dirty="0">
                <a:solidFill>
                  <a:schemeClr val="tx1"/>
                </a:solidFill>
                <a:latin typeface="+mn-lt"/>
                <a:ea typeface="+mn-ea"/>
                <a:cs typeface="+mn-cs"/>
              </a:rPr>
              <a:t> the British Government.</a:t>
            </a:r>
          </a:p>
          <a:p>
            <a:r>
              <a:rPr lang="en-US" sz="1200" b="0" i="0" u="none" strike="noStrike" kern="1200" baseline="0" dirty="0">
                <a:solidFill>
                  <a:schemeClr val="tx1"/>
                </a:solidFill>
                <a:latin typeface="+mn-lt"/>
                <a:ea typeface="+mn-ea"/>
                <a:cs typeface="+mn-cs"/>
              </a:rPr>
              <a:t>To drive users to GOV.UK's foreign Travel Advice service and other relevant GOV.UK pages </a:t>
            </a:r>
          </a:p>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34</a:t>
            </a:fld>
            <a:endParaRPr lang="en-US"/>
          </a:p>
        </p:txBody>
      </p:sp>
    </p:spTree>
    <p:extLst>
      <p:ext uri="{BB962C8B-B14F-4D97-AF65-F5344CB8AC3E}">
        <p14:creationId xmlns:p14="http://schemas.microsoft.com/office/powerpoint/2010/main" val="2217399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Methanol is toxic even in small amounts. It is an industrial alcohol made from distilling wood and can be found in many commercial products, like antifreeze, fuel and paint thinners. In some parts of the world methanol products are sometimes illegally mixed with ‘real’ alcohol such as spirit-based drinks and cocktails.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Medical experts believe that as little as 30ml (roughly equivalent to a shot) of methanol can be fatal for an adult, while 10ml can cause blindness.</a:t>
            </a:r>
          </a:p>
          <a:p>
            <a:endParaRPr lang="en-GB" dirty="0"/>
          </a:p>
          <a:p>
            <a:r>
              <a:rPr lang="en-US" sz="1200" b="1" i="0" kern="1200" dirty="0">
                <a:solidFill>
                  <a:schemeClr val="tx1"/>
                </a:solidFill>
                <a:effectLst/>
                <a:latin typeface="+mn-lt"/>
                <a:ea typeface="+mn-ea"/>
                <a:cs typeface="+mn-cs"/>
              </a:rPr>
              <a:t>How to spot the signs of methanol poisoning</a:t>
            </a:r>
          </a:p>
          <a:p>
            <a:r>
              <a:rPr lang="en-US" sz="1200" b="0" i="0" kern="1200" dirty="0">
                <a:solidFill>
                  <a:schemeClr val="tx1"/>
                </a:solidFill>
                <a:effectLst/>
                <a:latin typeface="+mn-lt"/>
                <a:ea typeface="+mn-ea"/>
                <a:cs typeface="+mn-cs"/>
              </a:rPr>
              <a:t>Spotting methanol poisoning can be difficult because at first it can affect you in the same ways as ‘real’ alcohol. Some early symptoms – like vomiting – can seem like a bad hangover. But </a:t>
            </a:r>
            <a:r>
              <a:rPr lang="en-US" sz="1200" b="0" i="0" kern="1200" dirty="0" err="1">
                <a:solidFill>
                  <a:schemeClr val="tx1"/>
                </a:solidFill>
                <a:effectLst/>
                <a:latin typeface="+mn-lt"/>
                <a:ea typeface="+mn-ea"/>
                <a:cs typeface="+mn-cs"/>
              </a:rPr>
              <a:t>travellers</a:t>
            </a:r>
            <a:r>
              <a:rPr lang="en-US" sz="1200" b="0" i="0" kern="1200" dirty="0">
                <a:solidFill>
                  <a:schemeClr val="tx1"/>
                </a:solidFill>
                <a:effectLst/>
                <a:latin typeface="+mn-lt"/>
                <a:ea typeface="+mn-ea"/>
                <a:cs typeface="+mn-cs"/>
              </a:rPr>
              <a:t> should watch out for a hangover that feels worse than it should. Signs to watch for: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Early signs: vomiting, poor judgement, loss of balance </a:t>
            </a:r>
            <a:r>
              <a:rPr lang="en-US" sz="1200" b="0" i="0" kern="1200">
                <a:solidFill>
                  <a:schemeClr val="tx1"/>
                </a:solidFill>
                <a:effectLst/>
                <a:latin typeface="+mn-lt"/>
                <a:ea typeface="+mn-ea"/>
                <a:cs typeface="+mn-cs"/>
              </a:rPr>
              <a:t>and drowsiness.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12-48 hours after drinking: abdominal pain, vertigo, hyperventilation, breathlessness, blurred vision and/or blindness, coma and convulsions. If you or someone you are travelling with have any of these symptoms seek urgent medical attention.</a:t>
            </a:r>
          </a:p>
          <a:p>
            <a:r>
              <a:rPr lang="en-US" sz="1200" b="0" i="0" kern="1200" dirty="0">
                <a:solidFill>
                  <a:schemeClr val="tx1"/>
                </a:solidFill>
                <a:effectLst/>
                <a:latin typeface="+mn-lt"/>
                <a:ea typeface="+mn-ea"/>
                <a:cs typeface="+mn-cs"/>
              </a:rPr>
              <a:t>Vision issues are a red flag and can also appear 12-48 hours after the first drink. Methanol poisoning can cause blurry vision, trouble looking at bright lights, and in some cases complete blindness. “Snowfield vision” (seeing snowy static like an old TV) or tunnel vision can also occur. If you have any of these symptoms, seek urgent medical help.</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Urgent medical attention could save your life or prevent serious complications.</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How to reduce the risk of methanol poisoning</a:t>
            </a:r>
          </a:p>
          <a:p>
            <a:r>
              <a:rPr lang="en-US" sz="1200" b="0" i="0" kern="1200" dirty="0">
                <a:solidFill>
                  <a:schemeClr val="tx1"/>
                </a:solidFill>
                <a:effectLst/>
                <a:latin typeface="+mn-lt"/>
                <a:ea typeface="+mn-ea"/>
                <a:cs typeface="+mn-cs"/>
              </a:rPr>
              <a:t>It is not possible to completely remove the risks from methanol poisoning when drinking alcohol but you can take steps to reduce the risk:</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Avoid free cocktails or shots, unlabeled bottles and unusually cheap or discounted drinks claiming to be brand name alcohol.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 careful about spirit-based drinks such as those ‘on the rocks’, shots, cocktails, buckets or jugs.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Choose branded beers, ciders, wines and premixed cocktails in sealed bottles and cans.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Stick to licensed places: buy drinks from licensed stores, bars, clubs, restaurants and hotels. Avoid homemade, ‘bootleg’ or streetside alcohol.</a:t>
            </a:r>
          </a:p>
          <a:p>
            <a:endParaRPr lang="en-US"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35</a:t>
            </a:fld>
            <a:endParaRPr lang="en-US"/>
          </a:p>
        </p:txBody>
      </p:sp>
    </p:spTree>
    <p:extLst>
      <p:ext uri="{BB962C8B-B14F-4D97-AF65-F5344CB8AC3E}">
        <p14:creationId xmlns:p14="http://schemas.microsoft.com/office/powerpoint/2010/main" val="42028244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36</a:t>
            </a:fld>
            <a:endParaRPr lang="en-US"/>
          </a:p>
        </p:txBody>
      </p:sp>
    </p:spTree>
    <p:extLst>
      <p:ext uri="{BB962C8B-B14F-4D97-AF65-F5344CB8AC3E}">
        <p14:creationId xmlns:p14="http://schemas.microsoft.com/office/powerpoint/2010/main" val="839449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a typeface="Calibri"/>
                <a:cs typeface="Calibri"/>
              </a:rPr>
              <a:t>The next few slides outline what the UK Travel industry is, the size and economic contribution. </a:t>
            </a:r>
            <a:endParaRPr lang="en-GB" b="1"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4</a:t>
            </a:fld>
            <a:endParaRPr lang="en-US"/>
          </a:p>
        </p:txBody>
      </p:sp>
    </p:spTree>
    <p:extLst>
      <p:ext uri="{BB962C8B-B14F-4D97-AF65-F5344CB8AC3E}">
        <p14:creationId xmlns:p14="http://schemas.microsoft.com/office/powerpoint/2010/main" val="2055524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sz="1800" b="1" i="0" dirty="0">
                <a:solidFill>
                  <a:srgbClr val="1F1F1F"/>
                </a:solidFill>
                <a:effectLst/>
                <a:latin typeface="+mn-lt"/>
                <a:ea typeface="Calibri"/>
                <a:cs typeface="Calibri"/>
              </a:rPr>
              <a:t>The travel and tourism sector </a:t>
            </a:r>
            <a:r>
              <a:rPr lang="en-US" sz="1800" b="1" i="0" dirty="0">
                <a:solidFill>
                  <a:srgbClr val="040C28"/>
                </a:solidFill>
                <a:effectLst/>
                <a:latin typeface="+mn-lt"/>
                <a:ea typeface="Calibri"/>
                <a:cs typeface="Calibri"/>
              </a:rPr>
              <a:t>comprises a wide range of products and services, including </a:t>
            </a:r>
            <a:endParaRPr lang="en-GB" sz="1800" b="1" dirty="0">
              <a:solidFill>
                <a:srgbClr val="000000"/>
              </a:solidFill>
              <a:latin typeface="+mn-lt"/>
              <a:ea typeface="Calibri"/>
              <a:cs typeface="Calibri"/>
            </a:endParaRPr>
          </a:p>
          <a:p>
            <a:pPr marL="1143000" lvl="1" indent="-457200">
              <a:buFont typeface="Courier New" panose="020B0604020202020204" pitchFamily="34" charset="0"/>
              <a:buChar char="o"/>
            </a:pPr>
            <a:r>
              <a:rPr lang="en-US" sz="1400" b="1" i="0" dirty="0">
                <a:solidFill>
                  <a:srgbClr val="040C28"/>
                </a:solidFill>
                <a:effectLst/>
                <a:latin typeface="+mn-lt"/>
                <a:ea typeface="Calibri"/>
                <a:cs typeface="Calibri"/>
              </a:rPr>
              <a:t>leisure and business travel forms the largest part of the industry and comprises of….</a:t>
            </a:r>
            <a:endParaRPr lang="en-GB" sz="1400" b="1" dirty="0">
              <a:solidFill>
                <a:srgbClr val="000000"/>
              </a:solidFill>
              <a:latin typeface="+mn-lt"/>
              <a:ea typeface="Calibri"/>
              <a:cs typeface="Calibri"/>
            </a:endParaRPr>
          </a:p>
          <a:p>
            <a:pPr marL="1143000" lvl="1" indent="-457200">
              <a:buFont typeface="Courier New" panose="020B0604020202020204" pitchFamily="34" charset="0"/>
              <a:buChar char="o"/>
            </a:pPr>
            <a:r>
              <a:rPr lang="en-US" sz="1400" b="1" i="0" dirty="0">
                <a:solidFill>
                  <a:srgbClr val="040C28"/>
                </a:solidFill>
                <a:effectLst/>
                <a:latin typeface="+mn-lt"/>
                <a:ea typeface="Calibri"/>
                <a:cs typeface="Calibri"/>
              </a:rPr>
              <a:t>Accommodation: </a:t>
            </a:r>
            <a:endParaRPr lang="en-GB" sz="1400" b="1" dirty="0">
              <a:solidFill>
                <a:srgbClr val="000000"/>
              </a:solidFill>
              <a:latin typeface="+mn-lt"/>
              <a:ea typeface="Calibri"/>
              <a:cs typeface="Calibri"/>
            </a:endParaRPr>
          </a:p>
          <a:p>
            <a:pPr marL="1143000" lvl="1" indent="-457200">
              <a:buFont typeface="Courier New" panose="020B0604020202020204" pitchFamily="34" charset="0"/>
              <a:buChar char="o"/>
            </a:pPr>
            <a:r>
              <a:rPr lang="en-US" sz="1400" b="1" i="0" dirty="0">
                <a:solidFill>
                  <a:srgbClr val="040C28"/>
                </a:solidFill>
                <a:effectLst/>
                <a:latin typeface="+mn-lt"/>
                <a:ea typeface="Calibri"/>
                <a:cs typeface="Calibri"/>
              </a:rPr>
              <a:t>food and drink services,</a:t>
            </a:r>
            <a:endParaRPr lang="en-US" sz="1400" b="1" i="0" dirty="0">
              <a:solidFill>
                <a:srgbClr val="1F1F1F"/>
              </a:solidFill>
              <a:effectLst/>
              <a:latin typeface="+mn-lt"/>
              <a:ea typeface="Calibri"/>
              <a:cs typeface="Calibri"/>
            </a:endParaRPr>
          </a:p>
          <a:p>
            <a:pPr marL="1143000" lvl="1" indent="-457200">
              <a:buFont typeface="Courier New" panose="020B0604020202020204" pitchFamily="34" charset="0"/>
              <a:buChar char="o"/>
            </a:pPr>
            <a:r>
              <a:rPr lang="en-US" sz="1400" b="1" i="0" dirty="0">
                <a:solidFill>
                  <a:srgbClr val="1F1F1F"/>
                </a:solidFill>
                <a:effectLst/>
                <a:latin typeface="+mn-lt"/>
                <a:ea typeface="Calibri"/>
                <a:cs typeface="Calibri"/>
              </a:rPr>
              <a:t>Aviation – airlines, airports, security</a:t>
            </a:r>
            <a:endParaRPr lang="en-GB" sz="1400" b="1" dirty="0">
              <a:solidFill>
                <a:srgbClr val="000000"/>
              </a:solidFill>
              <a:latin typeface="+mn-lt"/>
              <a:ea typeface="Calibri"/>
              <a:cs typeface="Calibri"/>
            </a:endParaRPr>
          </a:p>
          <a:p>
            <a:pPr marL="1143000" lvl="1" indent="-457200">
              <a:buFont typeface="Courier New" panose="020B0604020202020204" pitchFamily="34" charset="0"/>
              <a:buChar char="o"/>
            </a:pPr>
            <a:endParaRPr lang="en-US" sz="1400" b="1" dirty="0">
              <a:solidFill>
                <a:srgbClr val="1F1F1F"/>
              </a:solidFill>
              <a:latin typeface="+mn-lt"/>
              <a:ea typeface="Calibri"/>
              <a:cs typeface="Calibri"/>
            </a:endParaRPr>
          </a:p>
          <a:p>
            <a:pPr marL="457200" indent="-457200">
              <a:buFont typeface="Arial" panose="020B0604020202020204" pitchFamily="34" charset="0"/>
              <a:buChar char="•"/>
            </a:pPr>
            <a:r>
              <a:rPr lang="en-US" sz="1800" b="1" i="0" dirty="0">
                <a:solidFill>
                  <a:srgbClr val="1F1F1F"/>
                </a:solidFill>
                <a:effectLst/>
                <a:latin typeface="+mn-lt"/>
                <a:ea typeface="Calibri"/>
                <a:cs typeface="Calibri"/>
              </a:rPr>
              <a:t>Some of the key markets related to these industries are </a:t>
            </a:r>
            <a:endParaRPr lang="en-GB" sz="1800" b="1" dirty="0">
              <a:solidFill>
                <a:srgbClr val="000000"/>
              </a:solidFill>
              <a:latin typeface="+mn-lt"/>
              <a:ea typeface="Calibri"/>
              <a:cs typeface="Calibri"/>
            </a:endParaRPr>
          </a:p>
          <a:p>
            <a:pPr marL="1143000" lvl="1" indent="-457200">
              <a:buFont typeface="Courier New" panose="020B0604020202020204" pitchFamily="34" charset="0"/>
              <a:buChar char="o"/>
            </a:pPr>
            <a:r>
              <a:rPr lang="en-US" sz="1400" b="1" i="0" dirty="0">
                <a:solidFill>
                  <a:srgbClr val="1F1F1F"/>
                </a:solidFill>
                <a:effectLst/>
                <a:latin typeface="+mn-lt"/>
                <a:ea typeface="Calibri"/>
                <a:cs typeface="Calibri"/>
              </a:rPr>
              <a:t>hotels, villa rentals, </a:t>
            </a:r>
            <a:endParaRPr lang="en-GB" sz="1400" b="1" dirty="0">
              <a:solidFill>
                <a:srgbClr val="000000"/>
              </a:solidFill>
              <a:latin typeface="+mn-lt"/>
              <a:ea typeface="Calibri"/>
              <a:cs typeface="Calibri"/>
            </a:endParaRPr>
          </a:p>
          <a:p>
            <a:pPr marL="1143000" lvl="1" indent="-457200">
              <a:buFont typeface="Courier New" panose="020B0604020202020204" pitchFamily="34" charset="0"/>
              <a:buChar char="o"/>
            </a:pPr>
            <a:r>
              <a:rPr lang="en-US" sz="1400" b="1" i="0" dirty="0">
                <a:solidFill>
                  <a:srgbClr val="1F1F1F"/>
                </a:solidFill>
                <a:effectLst/>
                <a:latin typeface="+mn-lt"/>
                <a:ea typeface="Calibri"/>
                <a:cs typeface="Calibri"/>
              </a:rPr>
              <a:t>cruises, </a:t>
            </a:r>
            <a:endParaRPr lang="en-GB" sz="1400" b="1" dirty="0">
              <a:solidFill>
                <a:srgbClr val="000000"/>
              </a:solidFill>
              <a:latin typeface="+mn-lt"/>
              <a:ea typeface="Calibri"/>
              <a:cs typeface="Calibri"/>
            </a:endParaRPr>
          </a:p>
          <a:p>
            <a:pPr marL="1143000" lvl="1" indent="-457200">
              <a:buFont typeface="Courier New" panose="020B0604020202020204" pitchFamily="34" charset="0"/>
              <a:buChar char="o"/>
            </a:pPr>
            <a:r>
              <a:rPr lang="en-US" sz="1400" b="1" i="0" dirty="0">
                <a:solidFill>
                  <a:srgbClr val="1F1F1F"/>
                </a:solidFill>
                <a:effectLst/>
                <a:latin typeface="+mn-lt"/>
                <a:ea typeface="Calibri"/>
                <a:cs typeface="Calibri"/>
              </a:rPr>
              <a:t>Business - meetings and events, and </a:t>
            </a:r>
            <a:endParaRPr lang="en-GB" sz="1400" b="1" dirty="0">
              <a:solidFill>
                <a:srgbClr val="000000"/>
              </a:solidFill>
              <a:latin typeface="+mn-lt"/>
              <a:ea typeface="Calibri"/>
              <a:cs typeface="Calibri"/>
            </a:endParaRPr>
          </a:p>
          <a:p>
            <a:pPr marL="1143000" lvl="1" indent="-457200">
              <a:buFont typeface="Courier New" panose="020B0604020202020204" pitchFamily="34" charset="0"/>
              <a:buChar char="o"/>
            </a:pPr>
            <a:r>
              <a:rPr lang="en-US" sz="1400" b="1" i="0" dirty="0">
                <a:solidFill>
                  <a:srgbClr val="1F1F1F"/>
                </a:solidFill>
                <a:effectLst/>
                <a:latin typeface="+mn-lt"/>
                <a:ea typeface="Calibri"/>
                <a:cs typeface="Calibri"/>
              </a:rPr>
              <a:t>travel agencies and tour operators</a:t>
            </a:r>
            <a:endParaRPr lang="en-GB" sz="1400" b="1" dirty="0">
              <a:solidFill>
                <a:srgbClr val="000000"/>
              </a:solidFill>
              <a:latin typeface="+mn-lt"/>
              <a:ea typeface="Calibri"/>
              <a:cs typeface="Calibri"/>
            </a:endParaRPr>
          </a:p>
          <a:p>
            <a:endParaRPr lang="en-GB"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5</a:t>
            </a:fld>
            <a:endParaRPr lang="en-US"/>
          </a:p>
        </p:txBody>
      </p:sp>
    </p:spTree>
    <p:extLst>
      <p:ext uri="{BB962C8B-B14F-4D97-AF65-F5344CB8AC3E}">
        <p14:creationId xmlns:p14="http://schemas.microsoft.com/office/powerpoint/2010/main" val="1879067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You can download and share the full report from here: </a:t>
            </a:r>
            <a:r>
              <a:rPr lang="en-US" dirty="0">
                <a:hlinkClick r:id="rId3"/>
              </a:rPr>
              <a:t>Outbound travel – a catalyst for jobs, growth and wellbeing | ABTA</a:t>
            </a:r>
            <a:r>
              <a:rPr lang="en-US" dirty="0"/>
              <a:t> </a:t>
            </a:r>
          </a:p>
          <a:p>
            <a:endParaRPr lang="en-US" b="1" dirty="0"/>
          </a:p>
          <a:p>
            <a:r>
              <a:rPr lang="en-US" b="1" dirty="0"/>
              <a:t>ABTA’s latest report on the importance of UK travel demonstrates the vibrancy, resilience and fundamental strength of the industry – </a:t>
            </a:r>
          </a:p>
          <a:p>
            <a:endParaRPr lang="en-US" b="1" dirty="0"/>
          </a:p>
          <a:p>
            <a:r>
              <a:rPr lang="en-US" b="1" dirty="0"/>
              <a:t>Graphic 1: Outbound travel now contributes more than £52bn in Gross Value Added annually, which is the equivalent of 2.1% of GDP (Gross Domestic Product)</a:t>
            </a:r>
          </a:p>
          <a:p>
            <a:endParaRPr lang="en-US" b="1" dirty="0"/>
          </a:p>
          <a:p>
            <a:r>
              <a:rPr lang="en-US" b="1" dirty="0"/>
              <a:t>Graphic 2: And it supports a total of 818,000 jobs across the UK. </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Our sector has the opportunity to deliver 20% growth by 2030 – making it worth £62bn a year to the UK economy, up from its current £52bn </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Graphic 3: It also helps with the Government’s mission to create jobs and economic opportunity across the UK’s towns and cities. </a:t>
            </a:r>
          </a:p>
          <a:p>
            <a:r>
              <a:rPr lang="en-US" sz="1200" b="1" i="0" kern="1200" dirty="0">
                <a:solidFill>
                  <a:schemeClr val="tx1"/>
                </a:solidFill>
                <a:effectLst/>
                <a:latin typeface="+mn-lt"/>
                <a:ea typeface="+mn-ea"/>
                <a:cs typeface="+mn-cs"/>
              </a:rPr>
              <a:t>For example, regional airports are particularly dependent on outbound leisure passengers for their success; East Midlands (90%), Manchester (78%), Birmingham (78%), Bristol (75%), and Exeter (75%). </a:t>
            </a:r>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6</a:t>
            </a:fld>
            <a:endParaRPr lang="en-US"/>
          </a:p>
        </p:txBody>
      </p:sp>
    </p:spTree>
    <p:extLst>
      <p:ext uri="{BB962C8B-B14F-4D97-AF65-F5344CB8AC3E}">
        <p14:creationId xmlns:p14="http://schemas.microsoft.com/office/powerpoint/2010/main" val="1806756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7</a:t>
            </a:fld>
            <a:endParaRPr lang="en-US"/>
          </a:p>
        </p:txBody>
      </p:sp>
    </p:spTree>
    <p:extLst>
      <p:ext uri="{BB962C8B-B14F-4D97-AF65-F5344CB8AC3E}">
        <p14:creationId xmlns:p14="http://schemas.microsoft.com/office/powerpoint/2010/main" val="3448347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8</a:t>
            </a:fld>
            <a:endParaRPr lang="en-US"/>
          </a:p>
        </p:txBody>
      </p:sp>
    </p:spTree>
    <p:extLst>
      <p:ext uri="{BB962C8B-B14F-4D97-AF65-F5344CB8AC3E}">
        <p14:creationId xmlns:p14="http://schemas.microsoft.com/office/powerpoint/2010/main" val="2156160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kern="1200" dirty="0">
                <a:solidFill>
                  <a:schemeClr val="tx1"/>
                </a:solidFill>
                <a:effectLst/>
                <a:latin typeface="+mn-lt"/>
                <a:ea typeface="+mn-ea"/>
                <a:cs typeface="+mn-cs"/>
              </a:rPr>
              <a:t>ABTA is the trade association for UK travel agents, tour operators and the wider travel industry. </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For over 75 years they’ve helped their members run successful travel businesses, and provided </a:t>
            </a:r>
            <a:r>
              <a:rPr lang="en-US" sz="1100" b="1" i="0" kern="1200" dirty="0" err="1">
                <a:solidFill>
                  <a:schemeClr val="tx1"/>
                </a:solidFill>
                <a:effectLst/>
                <a:latin typeface="+mn-lt"/>
                <a:ea typeface="+mn-ea"/>
                <a:cs typeface="+mn-cs"/>
              </a:rPr>
              <a:t>travellers</a:t>
            </a:r>
            <a:r>
              <a:rPr lang="en-US" sz="1100" b="1" i="0" kern="1200" dirty="0">
                <a:solidFill>
                  <a:schemeClr val="tx1"/>
                </a:solidFill>
                <a:effectLst/>
                <a:latin typeface="+mn-lt"/>
                <a:ea typeface="+mn-ea"/>
                <a:cs typeface="+mn-cs"/>
              </a:rPr>
              <a:t> with advice, guidance and support.</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They work closely with their members to help raise and maintain standards and build a more sustainable travel industry. </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Whether it’s for business, a holiday or to see family and friends, you can relax and enjoy your trip when you book with an ABTA member. </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ABTA and its members understand that every trip’s important, meaning you deserve great service, delivered by people you can trust. All ABTA members sign up to a code of conduct and commit to agreed service standards, accurate advertising and fair trading. </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When people need clear travel information, and accurate and impartial advice relating to your trip, ABTA is there for them. </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Their experts work with UK and overseas governments, and members, to make sure that information is current and accurate.</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They help </a:t>
            </a:r>
            <a:r>
              <a:rPr lang="en-US" sz="1100" b="1" i="0" kern="1200" dirty="0" err="1">
                <a:solidFill>
                  <a:schemeClr val="tx1"/>
                </a:solidFill>
                <a:effectLst/>
                <a:latin typeface="+mn-lt"/>
                <a:ea typeface="+mn-ea"/>
                <a:cs typeface="+mn-cs"/>
              </a:rPr>
              <a:t>travellers</a:t>
            </a:r>
            <a:r>
              <a:rPr lang="en-US" sz="1100" b="1" i="0" kern="1200" dirty="0">
                <a:solidFill>
                  <a:schemeClr val="tx1"/>
                </a:solidFill>
                <a:effectLst/>
                <a:latin typeface="+mn-lt"/>
                <a:ea typeface="+mn-ea"/>
                <a:cs typeface="+mn-cs"/>
              </a:rPr>
              <a:t> understand their level of financial protection, and what to do next, in the unlikely event that an ABTA member goes out of business.   So whatever happens, when people book with an ABTA member, reliable advice comes as standard. </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This means that booking with our members gives peace of mind. If something goes wrong with a booking with a current ABTA member, people can turn to ABTA. </a:t>
            </a:r>
          </a:p>
          <a:p>
            <a:endParaRPr lang="en-US" sz="1100" b="1" i="0" kern="1200" dirty="0">
              <a:solidFill>
                <a:schemeClr val="tx1"/>
              </a:solidFill>
              <a:effectLst/>
              <a:latin typeface="+mn-lt"/>
              <a:ea typeface="+mn-ea"/>
              <a:cs typeface="+mn-cs"/>
            </a:endParaRPr>
          </a:p>
          <a:p>
            <a:r>
              <a:rPr lang="en-US" sz="1100" b="1" i="0" kern="1200" dirty="0">
                <a:solidFill>
                  <a:schemeClr val="tx1"/>
                </a:solidFill>
                <a:effectLst/>
                <a:latin typeface="+mn-lt"/>
                <a:ea typeface="+mn-ea"/>
                <a:cs typeface="+mn-cs"/>
              </a:rPr>
              <a:t>They can help resolve issues quickly and fairly with their complaints resolution process or, if necessary, their independent arbitration service.  Together with their members, they help people </a:t>
            </a:r>
            <a:r>
              <a:rPr lang="en-US" sz="1100" b="1" i="1" kern="1200" dirty="0">
                <a:solidFill>
                  <a:schemeClr val="tx1"/>
                </a:solidFill>
                <a:effectLst/>
                <a:latin typeface="+mn-lt"/>
                <a:ea typeface="+mn-ea"/>
                <a:cs typeface="+mn-cs"/>
              </a:rPr>
              <a:t>Travel with confidence.</a:t>
            </a:r>
            <a:endParaRPr lang="en-US" sz="1100" b="1" i="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pPr>
              <a:defRPr/>
            </a:pPr>
            <a:fld id="{BFBE0899-F8AB-E24A-B897-13AD269251F1}" type="slidenum">
              <a:rPr lang="en-US" smtClean="0"/>
              <a:pPr>
                <a:defRPr/>
              </a:pPr>
              <a:t>9</a:t>
            </a:fld>
            <a:endParaRPr lang="en-US"/>
          </a:p>
        </p:txBody>
      </p:sp>
    </p:spTree>
    <p:extLst>
      <p:ext uri="{BB962C8B-B14F-4D97-AF65-F5344CB8AC3E}">
        <p14:creationId xmlns:p14="http://schemas.microsoft.com/office/powerpoint/2010/main" val="2007392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Section Star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3BAE01-F9A7-8D4C-A199-A6F2252C6E52}"/>
              </a:ext>
            </a:extLst>
          </p:cNvPr>
          <p:cNvSpPr>
            <a:spLocks noGrp="1"/>
          </p:cNvSpPr>
          <p:nvPr>
            <p:ph type="ctrTitle" hasCustomPrompt="1"/>
          </p:nvPr>
        </p:nvSpPr>
        <p:spPr>
          <a:xfrm>
            <a:off x="1080000" y="3395074"/>
            <a:ext cx="8804229" cy="443198"/>
          </a:xfrm>
          <a:prstGeom prst="rect">
            <a:avLst/>
          </a:prstGeom>
        </p:spPr>
        <p:txBody>
          <a:bodyPr wrap="square" lIns="0" tIns="0" rIns="0" bIns="0" anchor="t">
            <a:spAutoFit/>
          </a:bodyPr>
          <a:lstStyle>
            <a:lvl1pPr algn="l">
              <a:defRPr sz="3200" b="0" i="0" spc="0" baseline="0">
                <a:solidFill>
                  <a:schemeClr val="bg1"/>
                </a:solidFill>
                <a:latin typeface="Calibri" panose="020F0502020204030204" pitchFamily="34" charset="0"/>
                <a:cs typeface="Calibri" panose="020F0502020204030204" pitchFamily="34" charset="0"/>
              </a:defRPr>
            </a:lvl1pPr>
          </a:lstStyle>
          <a:p>
            <a:r>
              <a:rPr lang="en-US"/>
              <a:t>Cover Page or Section Start, click to edit title</a:t>
            </a:r>
          </a:p>
        </p:txBody>
      </p:sp>
      <p:sp>
        <p:nvSpPr>
          <p:cNvPr id="6" name="Subtitle 2">
            <a:extLst>
              <a:ext uri="{FF2B5EF4-FFF2-40B4-BE49-F238E27FC236}">
                <a16:creationId xmlns:a16="http://schemas.microsoft.com/office/drawing/2014/main" id="{A5EA9811-67F8-A14A-8872-3E81A8E3B11D}"/>
              </a:ext>
            </a:extLst>
          </p:cNvPr>
          <p:cNvSpPr>
            <a:spLocks noGrp="1"/>
          </p:cNvSpPr>
          <p:nvPr>
            <p:ph type="subTitle" idx="1" hasCustomPrompt="1"/>
          </p:nvPr>
        </p:nvSpPr>
        <p:spPr>
          <a:xfrm>
            <a:off x="1080000" y="4177670"/>
            <a:ext cx="8804229" cy="332399"/>
          </a:xfrm>
          <a:prstGeom prst="rect">
            <a:avLst/>
          </a:prstGeom>
        </p:spPr>
        <p:txBody>
          <a:bodyPr wrap="square" lIns="0" tIns="0" rIns="0" bIns="0">
            <a:spAutoFit/>
          </a:bodyPr>
          <a:lstStyle>
            <a:lvl1pPr marL="0" indent="0" algn="l" eaLnBrk="1" fontAlgn="auto" hangingPunct="1">
              <a:spcAft>
                <a:spcPts val="0"/>
              </a:spcAft>
              <a:buNone/>
              <a:defRPr sz="2400" b="0" i="0" spc="0" baseline="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eaLnBrk="1" fontAlgn="auto" hangingPunct="1">
              <a:spcAft>
                <a:spcPts val="0"/>
              </a:spcAft>
              <a:defRPr/>
            </a:pPr>
            <a:r>
              <a:rPr lang="en-US"/>
              <a:t>Change subtitle/date</a:t>
            </a:r>
          </a:p>
        </p:txBody>
      </p:sp>
    </p:spTree>
    <p:extLst>
      <p:ext uri="{BB962C8B-B14F-4D97-AF65-F5344CB8AC3E}">
        <p14:creationId xmlns:p14="http://schemas.microsoft.com/office/powerpoint/2010/main" val="296678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Image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9E8F7DB-EBAB-C54D-A957-AEEED5ED954F}"/>
              </a:ext>
            </a:extLst>
          </p:cNvPr>
          <p:cNvSpPr>
            <a:spLocks noGrp="1"/>
          </p:cNvSpPr>
          <p:nvPr>
            <p:ph type="title" hasCustomPrompt="1"/>
          </p:nvPr>
        </p:nvSpPr>
        <p:spPr>
          <a:xfrm>
            <a:off x="1980001" y="306000"/>
            <a:ext cx="9544128" cy="461665"/>
          </a:xfrm>
          <a:prstGeom prst="rect">
            <a:avLst/>
          </a:prstGeom>
        </p:spPr>
        <p:txBody>
          <a:bodyPr wrap="square" lIns="0" tIns="0" rIns="0" bIns="0" anchor="t">
            <a:spAutoFit/>
          </a:bodyPr>
          <a:lstStyle>
            <a:lvl1pPr>
              <a:lnSpc>
                <a:spcPts val="3600"/>
              </a:lnSpc>
              <a:defRPr sz="3000" b="0" i="0" spc="0" baseline="0">
                <a:solidFill>
                  <a:srgbClr val="007AC2"/>
                </a:solidFill>
                <a:latin typeface="Calibri" panose="020F0502020204030204" pitchFamily="34" charset="0"/>
                <a:cs typeface="Calibri" panose="020F0502020204030204" pitchFamily="34" charset="0"/>
              </a:defRPr>
            </a:lvl1pPr>
          </a:lstStyle>
          <a:p>
            <a:r>
              <a:rPr lang="en-GB"/>
              <a:t>Add title in here</a:t>
            </a:r>
            <a:endParaRPr lang="en-US"/>
          </a:p>
        </p:txBody>
      </p:sp>
      <p:sp>
        <p:nvSpPr>
          <p:cNvPr id="5" name="Footer Placeholder 2">
            <a:extLst>
              <a:ext uri="{FF2B5EF4-FFF2-40B4-BE49-F238E27FC236}">
                <a16:creationId xmlns:a16="http://schemas.microsoft.com/office/drawing/2014/main" id="{37E10B48-83D0-C7A3-ED17-B1DE8B9EC714}"/>
              </a:ext>
            </a:extLst>
          </p:cNvPr>
          <p:cNvSpPr>
            <a:spLocks noGrp="1"/>
          </p:cNvSpPr>
          <p:nvPr>
            <p:ph type="ftr" sz="quarter" idx="45"/>
          </p:nvPr>
        </p:nvSpPr>
        <p:spPr>
          <a:xfrm>
            <a:off x="302559" y="6575612"/>
            <a:ext cx="10972800" cy="282388"/>
          </a:xfrm>
        </p:spPr>
        <p:txBody>
          <a:bodyPr wrap="square" lIns="0" tIns="0" rIns="0" bIns="0"/>
          <a:lstStyle>
            <a:lvl1pPr algn="l">
              <a:defRPr sz="800" b="0" i="0">
                <a:solidFill>
                  <a:srgbClr val="007AC2"/>
                </a:solidFill>
                <a:latin typeface="Calibri" panose="020F0502020204030204" pitchFamily="34" charset="0"/>
                <a:cs typeface="Calibri" panose="020F0502020204030204" pitchFamily="34" charset="0"/>
              </a:defRPr>
            </a:lvl1pPr>
          </a:lstStyle>
          <a:p>
            <a:pPr>
              <a:defRPr/>
            </a:pPr>
            <a:r>
              <a:rPr lang="en-US"/>
              <a:t>It’s easy to get more…</a:t>
            </a:r>
          </a:p>
        </p:txBody>
      </p:sp>
      <p:sp>
        <p:nvSpPr>
          <p:cNvPr id="6" name="Slide Number Placeholder 3">
            <a:extLst>
              <a:ext uri="{FF2B5EF4-FFF2-40B4-BE49-F238E27FC236}">
                <a16:creationId xmlns:a16="http://schemas.microsoft.com/office/drawing/2014/main" id="{5A279C23-BA12-79BF-7A5F-31C7F56CAA15}"/>
              </a:ext>
            </a:extLst>
          </p:cNvPr>
          <p:cNvSpPr>
            <a:spLocks noGrp="1"/>
          </p:cNvSpPr>
          <p:nvPr>
            <p:ph type="sldNum" sz="quarter" idx="46"/>
          </p:nvPr>
        </p:nvSpPr>
        <p:spPr>
          <a:xfrm>
            <a:off x="11524128" y="6575612"/>
            <a:ext cx="667871" cy="282388"/>
          </a:xfrm>
        </p:spPr>
        <p:txBody>
          <a:bodyPr/>
          <a:lstStyle>
            <a:lvl1pPr algn="ctr">
              <a:defRPr sz="800" b="0" i="0">
                <a:solidFill>
                  <a:schemeClr val="bg1"/>
                </a:solidFill>
                <a:latin typeface="Calibri" panose="020F0502020204030204" pitchFamily="34" charset="0"/>
                <a:cs typeface="Calibri" panose="020F0502020204030204" pitchFamily="34" charset="0"/>
              </a:defRPr>
            </a:lvl1pPr>
          </a:lstStyle>
          <a:p>
            <a:pPr>
              <a:defRPr/>
            </a:pPr>
            <a:fld id="{1A0BAB9A-64FA-134A-9239-0A19876BAC59}" type="slidenum">
              <a:rPr lang="en-US" smtClean="0"/>
              <a:pPr>
                <a:defRPr/>
              </a:pPr>
              <a:t>‹#›</a:t>
            </a:fld>
            <a:endParaRPr lang="en-US"/>
          </a:p>
        </p:txBody>
      </p:sp>
      <p:sp>
        <p:nvSpPr>
          <p:cNvPr id="7" name="Date Placeholder 1">
            <a:extLst>
              <a:ext uri="{FF2B5EF4-FFF2-40B4-BE49-F238E27FC236}">
                <a16:creationId xmlns:a16="http://schemas.microsoft.com/office/drawing/2014/main" id="{7A0A365C-A6CA-8B61-96FC-FC8D5111DE9D}"/>
              </a:ext>
            </a:extLst>
          </p:cNvPr>
          <p:cNvSpPr>
            <a:spLocks noGrp="1"/>
          </p:cNvSpPr>
          <p:nvPr>
            <p:ph type="dt" sz="half" idx="44"/>
          </p:nvPr>
        </p:nvSpPr>
        <p:spPr>
          <a:xfrm>
            <a:off x="10145806" y="6572673"/>
            <a:ext cx="1129553" cy="285327"/>
          </a:xfrm>
        </p:spPr>
        <p:txBody>
          <a:bodyPr lIns="0" tIns="0" rIns="0" bIns="0"/>
          <a:lstStyle>
            <a:lvl1pPr algn="r">
              <a:defRPr sz="800" b="0" i="0">
                <a:solidFill>
                  <a:srgbClr val="007AC2"/>
                </a:solidFill>
                <a:latin typeface="Calibri" panose="020F0502020204030204" pitchFamily="34" charset="0"/>
                <a:cs typeface="Calibri" panose="020F0502020204030204" pitchFamily="34" charset="0"/>
              </a:defRPr>
            </a:lvl1pPr>
          </a:lstStyle>
          <a:p>
            <a:pPr>
              <a:defRPr/>
            </a:pPr>
            <a:fld id="{D1ED2AFD-86B1-DF45-A46D-4ABBA7355EF9}" type="datetime4">
              <a:rPr lang="en-GB" smtClean="0"/>
              <a:pPr>
                <a:defRPr/>
              </a:pPr>
              <a:t>25 February 2026</a:t>
            </a:fld>
            <a:endParaRPr lang="en-US"/>
          </a:p>
        </p:txBody>
      </p:sp>
      <p:sp>
        <p:nvSpPr>
          <p:cNvPr id="2" name="Content Placeholder 2">
            <a:extLst>
              <a:ext uri="{FF2B5EF4-FFF2-40B4-BE49-F238E27FC236}">
                <a16:creationId xmlns:a16="http://schemas.microsoft.com/office/drawing/2014/main" id="{FD25B6A1-AC0F-4C7B-667F-AFBA9E3DC17D}"/>
              </a:ext>
            </a:extLst>
          </p:cNvPr>
          <p:cNvSpPr>
            <a:spLocks noGrp="1"/>
          </p:cNvSpPr>
          <p:nvPr>
            <p:ph idx="15"/>
          </p:nvPr>
        </p:nvSpPr>
        <p:spPr>
          <a:xfrm>
            <a:off x="1978528" y="1260000"/>
            <a:ext cx="4500000" cy="5110522"/>
          </a:xfrm>
          <a:prstGeom prst="rect">
            <a:avLst/>
          </a:prstGeom>
        </p:spPr>
        <p:txBody>
          <a:bodyPr/>
          <a:lstStyle>
            <a:lvl1pPr marL="0" indent="0">
              <a:buNone/>
              <a:defRPr sz="3200" baseline="0">
                <a:noFill/>
                <a:latin typeface="Verdana" panose="020B060403050404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p:txBody>
      </p:sp>
      <p:sp>
        <p:nvSpPr>
          <p:cNvPr id="4" name="Content Placeholder 2">
            <a:extLst>
              <a:ext uri="{FF2B5EF4-FFF2-40B4-BE49-F238E27FC236}">
                <a16:creationId xmlns:a16="http://schemas.microsoft.com/office/drawing/2014/main" id="{B4F8C9CB-D326-E74D-08AF-4B45CEAF8D5A}"/>
              </a:ext>
            </a:extLst>
          </p:cNvPr>
          <p:cNvSpPr>
            <a:spLocks noGrp="1"/>
          </p:cNvSpPr>
          <p:nvPr>
            <p:ph idx="47"/>
          </p:nvPr>
        </p:nvSpPr>
        <p:spPr>
          <a:xfrm>
            <a:off x="7028923" y="1260000"/>
            <a:ext cx="4500000" cy="5110522"/>
          </a:xfrm>
          <a:prstGeom prst="rect">
            <a:avLst/>
          </a:prstGeom>
        </p:spPr>
        <p:txBody>
          <a:bodyPr/>
          <a:lstStyle>
            <a:lvl1pPr marL="0" indent="0">
              <a:buNone/>
              <a:defRPr sz="3200" baseline="0">
                <a:noFill/>
                <a:latin typeface="Verdana" panose="020B060403050404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p:txBody>
      </p:sp>
    </p:spTree>
    <p:extLst>
      <p:ext uri="{BB962C8B-B14F-4D97-AF65-F5344CB8AC3E}">
        <p14:creationId xmlns:p14="http://schemas.microsoft.com/office/powerpoint/2010/main" val="3734112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15B73A2D-D642-7F83-4963-9D90D47E9E29}"/>
              </a:ext>
            </a:extLst>
          </p:cNvPr>
          <p:cNvSpPr>
            <a:spLocks noGrp="1"/>
          </p:cNvSpPr>
          <p:nvPr>
            <p:ph type="ftr" sz="quarter" idx="45"/>
          </p:nvPr>
        </p:nvSpPr>
        <p:spPr>
          <a:xfrm>
            <a:off x="302559" y="6575612"/>
            <a:ext cx="10972800" cy="282388"/>
          </a:xfrm>
        </p:spPr>
        <p:txBody>
          <a:bodyPr wrap="square" lIns="0" tIns="0" rIns="0" bIns="0"/>
          <a:lstStyle>
            <a:lvl1pPr algn="l">
              <a:defRPr sz="800" b="0" i="0">
                <a:solidFill>
                  <a:srgbClr val="007AC2"/>
                </a:solidFill>
                <a:latin typeface="Calibri" panose="020F0502020204030204" pitchFamily="34" charset="0"/>
                <a:cs typeface="Calibri" panose="020F0502020204030204" pitchFamily="34" charset="0"/>
              </a:defRPr>
            </a:lvl1pPr>
          </a:lstStyle>
          <a:p>
            <a:pPr>
              <a:defRPr/>
            </a:pPr>
            <a:r>
              <a:rPr lang="en-US"/>
              <a:t>It’s easy to get more…</a:t>
            </a:r>
          </a:p>
        </p:txBody>
      </p:sp>
      <p:sp>
        <p:nvSpPr>
          <p:cNvPr id="8" name="Slide Number Placeholder 3">
            <a:extLst>
              <a:ext uri="{FF2B5EF4-FFF2-40B4-BE49-F238E27FC236}">
                <a16:creationId xmlns:a16="http://schemas.microsoft.com/office/drawing/2014/main" id="{6136A7AA-53E1-7D4B-627E-DD687079EAF7}"/>
              </a:ext>
            </a:extLst>
          </p:cNvPr>
          <p:cNvSpPr>
            <a:spLocks noGrp="1"/>
          </p:cNvSpPr>
          <p:nvPr>
            <p:ph type="sldNum" sz="quarter" idx="46"/>
          </p:nvPr>
        </p:nvSpPr>
        <p:spPr>
          <a:xfrm>
            <a:off x="11524128" y="6575612"/>
            <a:ext cx="667871" cy="282388"/>
          </a:xfrm>
        </p:spPr>
        <p:txBody>
          <a:bodyPr/>
          <a:lstStyle>
            <a:lvl1pPr algn="ctr">
              <a:defRPr sz="800" b="0" i="0">
                <a:solidFill>
                  <a:schemeClr val="bg1"/>
                </a:solidFill>
                <a:latin typeface="Calibri" panose="020F0502020204030204" pitchFamily="34" charset="0"/>
                <a:cs typeface="Calibri" panose="020F0502020204030204" pitchFamily="34" charset="0"/>
              </a:defRPr>
            </a:lvl1pPr>
          </a:lstStyle>
          <a:p>
            <a:pPr>
              <a:defRPr/>
            </a:pPr>
            <a:fld id="{1A0BAB9A-64FA-134A-9239-0A19876BAC59}" type="slidenum">
              <a:rPr lang="en-US" smtClean="0"/>
              <a:pPr>
                <a:defRPr/>
              </a:pPr>
              <a:t>‹#›</a:t>
            </a:fld>
            <a:endParaRPr lang="en-US"/>
          </a:p>
        </p:txBody>
      </p:sp>
      <p:sp>
        <p:nvSpPr>
          <p:cNvPr id="9" name="Date Placeholder 1">
            <a:extLst>
              <a:ext uri="{FF2B5EF4-FFF2-40B4-BE49-F238E27FC236}">
                <a16:creationId xmlns:a16="http://schemas.microsoft.com/office/drawing/2014/main" id="{49EA160E-08D5-B6E3-757C-4DBE89ABEDA0}"/>
              </a:ext>
            </a:extLst>
          </p:cNvPr>
          <p:cNvSpPr txBox="1">
            <a:spLocks/>
          </p:cNvSpPr>
          <p:nvPr userDrawn="1"/>
        </p:nvSpPr>
        <p:spPr>
          <a:xfrm>
            <a:off x="10145806" y="6572673"/>
            <a:ext cx="1129553" cy="285327"/>
          </a:xfrm>
          <a:prstGeom prst="rect">
            <a:avLst/>
          </a:prstGeom>
        </p:spPr>
        <p:txBody>
          <a:bodyPr vert="horz" lIns="0" tIns="0" rIns="0" bIns="0" rtlCol="0" anchor="ctr"/>
          <a:lstStyle>
            <a:defPPr>
              <a:defRPr lang="en-US"/>
            </a:defPPr>
            <a:lvl1pPr algn="r" rtl="0" eaLnBrk="1" fontAlgn="auto" hangingPunct="1">
              <a:spcBef>
                <a:spcPts val="0"/>
              </a:spcBef>
              <a:spcAft>
                <a:spcPts val="0"/>
              </a:spcAft>
              <a:defRPr sz="800" b="0" i="0" kern="1200">
                <a:solidFill>
                  <a:srgbClr val="007AC2"/>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D1ED2AFD-86B1-DF45-A46D-4ABBA7355EF9}" type="datetime4">
              <a:rPr lang="en-GB" smtClean="0"/>
              <a:pPr>
                <a:defRPr/>
              </a:pPr>
              <a:t>25 February 2026</a:t>
            </a:fld>
            <a:endParaRPr lang="en-US"/>
          </a:p>
        </p:txBody>
      </p:sp>
      <p:sp>
        <p:nvSpPr>
          <p:cNvPr id="10" name="Content Placeholder 2">
            <a:extLst>
              <a:ext uri="{FF2B5EF4-FFF2-40B4-BE49-F238E27FC236}">
                <a16:creationId xmlns:a16="http://schemas.microsoft.com/office/drawing/2014/main" id="{BBF38FF2-B620-15F6-C670-4CD9739CE3EE}"/>
              </a:ext>
            </a:extLst>
          </p:cNvPr>
          <p:cNvSpPr>
            <a:spLocks noGrp="1"/>
          </p:cNvSpPr>
          <p:nvPr>
            <p:ph idx="15"/>
          </p:nvPr>
        </p:nvSpPr>
        <p:spPr>
          <a:xfrm>
            <a:off x="1978528" y="1260000"/>
            <a:ext cx="9544127" cy="5110522"/>
          </a:xfrm>
          <a:prstGeom prst="rect">
            <a:avLst/>
          </a:prstGeom>
        </p:spPr>
        <p:txBody>
          <a:bodyPr/>
          <a:lstStyle>
            <a:lvl1pPr marL="0" indent="0">
              <a:buNone/>
              <a:defRPr sz="3200" baseline="0">
                <a:noFill/>
                <a:latin typeface="Verdana" panose="020B060403050404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p:txBody>
      </p:sp>
      <p:sp>
        <p:nvSpPr>
          <p:cNvPr id="11" name="Title 1">
            <a:extLst>
              <a:ext uri="{FF2B5EF4-FFF2-40B4-BE49-F238E27FC236}">
                <a16:creationId xmlns:a16="http://schemas.microsoft.com/office/drawing/2014/main" id="{F6AF2BD4-8F48-774D-1DAF-71F8AF5A1373}"/>
              </a:ext>
            </a:extLst>
          </p:cNvPr>
          <p:cNvSpPr>
            <a:spLocks noGrp="1"/>
          </p:cNvSpPr>
          <p:nvPr>
            <p:ph type="title" hasCustomPrompt="1"/>
          </p:nvPr>
        </p:nvSpPr>
        <p:spPr>
          <a:xfrm>
            <a:off x="1980000" y="306000"/>
            <a:ext cx="9544128" cy="461665"/>
          </a:xfrm>
          <a:prstGeom prst="rect">
            <a:avLst/>
          </a:prstGeom>
        </p:spPr>
        <p:txBody>
          <a:bodyPr wrap="square" lIns="0" tIns="0" rIns="0" bIns="0" anchor="t">
            <a:spAutoFit/>
          </a:bodyPr>
          <a:lstStyle>
            <a:lvl1pPr>
              <a:lnSpc>
                <a:spcPts val="3600"/>
              </a:lnSpc>
              <a:defRPr sz="3000" b="0" i="0" spc="0" baseline="0">
                <a:solidFill>
                  <a:srgbClr val="007AC2"/>
                </a:solidFill>
                <a:latin typeface="Calibri" panose="020F0502020204030204" pitchFamily="34" charset="0"/>
                <a:cs typeface="Calibri" panose="020F0502020204030204" pitchFamily="34" charset="0"/>
              </a:defRPr>
            </a:lvl1pPr>
          </a:lstStyle>
          <a:p>
            <a:r>
              <a:rPr lang="en-GB"/>
              <a:t>Add title in here</a:t>
            </a:r>
            <a:endParaRPr lang="en-US"/>
          </a:p>
        </p:txBody>
      </p:sp>
    </p:spTree>
    <p:extLst>
      <p:ext uri="{BB962C8B-B14F-4D97-AF65-F5344CB8AC3E}">
        <p14:creationId xmlns:p14="http://schemas.microsoft.com/office/powerpoint/2010/main" val="3035231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Section Star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3BAE01-F9A7-8D4C-A199-A6F2252C6E52}"/>
              </a:ext>
            </a:extLst>
          </p:cNvPr>
          <p:cNvSpPr>
            <a:spLocks noGrp="1"/>
          </p:cNvSpPr>
          <p:nvPr>
            <p:ph type="ctrTitle" hasCustomPrompt="1"/>
          </p:nvPr>
        </p:nvSpPr>
        <p:spPr>
          <a:xfrm>
            <a:off x="1080095" y="2453590"/>
            <a:ext cx="6009820" cy="886397"/>
          </a:xfrm>
          <a:prstGeom prst="rect">
            <a:avLst/>
          </a:prstGeom>
        </p:spPr>
        <p:txBody>
          <a:bodyPr wrap="square" lIns="0" tIns="0" rIns="0" bIns="0" anchor="t">
            <a:spAutoFit/>
          </a:bodyPr>
          <a:lstStyle>
            <a:lvl1pPr algn="l">
              <a:defRPr sz="3200" b="0" i="0" spc="0" baseline="0">
                <a:solidFill>
                  <a:schemeClr val="bg1"/>
                </a:solidFill>
                <a:latin typeface="Calibri" panose="020F0502020204030204" pitchFamily="34" charset="0"/>
                <a:cs typeface="Calibri" panose="020F0502020204030204" pitchFamily="34" charset="0"/>
              </a:defRPr>
            </a:lvl1pPr>
          </a:lstStyle>
          <a:p>
            <a:r>
              <a:rPr lang="en-US"/>
              <a:t>Cover Page or Section Start,</a:t>
            </a:r>
            <a:br>
              <a:rPr lang="en-US"/>
            </a:br>
            <a:r>
              <a:rPr lang="en-US"/>
              <a:t>click to edit title</a:t>
            </a:r>
          </a:p>
        </p:txBody>
      </p:sp>
      <p:sp>
        <p:nvSpPr>
          <p:cNvPr id="6" name="Subtitle 2">
            <a:extLst>
              <a:ext uri="{FF2B5EF4-FFF2-40B4-BE49-F238E27FC236}">
                <a16:creationId xmlns:a16="http://schemas.microsoft.com/office/drawing/2014/main" id="{A5EA9811-67F8-A14A-8872-3E81A8E3B11D}"/>
              </a:ext>
            </a:extLst>
          </p:cNvPr>
          <p:cNvSpPr>
            <a:spLocks noGrp="1"/>
          </p:cNvSpPr>
          <p:nvPr>
            <p:ph type="subTitle" idx="1" hasCustomPrompt="1"/>
          </p:nvPr>
        </p:nvSpPr>
        <p:spPr>
          <a:xfrm>
            <a:off x="1080094" y="5643797"/>
            <a:ext cx="8804229" cy="332399"/>
          </a:xfrm>
          <a:prstGeom prst="rect">
            <a:avLst/>
          </a:prstGeom>
        </p:spPr>
        <p:txBody>
          <a:bodyPr wrap="square" lIns="0" tIns="0" rIns="0" bIns="0">
            <a:spAutoFit/>
          </a:bodyPr>
          <a:lstStyle>
            <a:lvl1pPr marL="0" indent="0" algn="l" eaLnBrk="1" fontAlgn="auto" hangingPunct="1">
              <a:spcAft>
                <a:spcPts val="0"/>
              </a:spcAft>
              <a:buNone/>
              <a:defRPr sz="2400" b="0" i="0" spc="0" baseline="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eaLnBrk="1" fontAlgn="auto" hangingPunct="1">
              <a:spcAft>
                <a:spcPts val="0"/>
              </a:spcAft>
              <a:defRPr/>
            </a:pPr>
            <a:r>
              <a:rPr lang="en-US"/>
              <a:t>Change subtitle/date</a:t>
            </a:r>
          </a:p>
        </p:txBody>
      </p:sp>
    </p:spTree>
    <p:extLst>
      <p:ext uri="{BB962C8B-B14F-4D97-AF65-F5344CB8AC3E}">
        <p14:creationId xmlns:p14="http://schemas.microsoft.com/office/powerpoint/2010/main" val="2965726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Section Star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3BAE01-F9A7-8D4C-A199-A6F2252C6E52}"/>
              </a:ext>
            </a:extLst>
          </p:cNvPr>
          <p:cNvSpPr>
            <a:spLocks noGrp="1"/>
          </p:cNvSpPr>
          <p:nvPr>
            <p:ph type="ctrTitle" hasCustomPrompt="1"/>
          </p:nvPr>
        </p:nvSpPr>
        <p:spPr>
          <a:xfrm>
            <a:off x="1080095" y="4412136"/>
            <a:ext cx="8082440" cy="886397"/>
          </a:xfrm>
          <a:prstGeom prst="rect">
            <a:avLst/>
          </a:prstGeom>
        </p:spPr>
        <p:txBody>
          <a:bodyPr wrap="square" lIns="0" tIns="0" rIns="0" bIns="0" anchor="t">
            <a:spAutoFit/>
          </a:bodyPr>
          <a:lstStyle>
            <a:lvl1pPr algn="l">
              <a:defRPr sz="3200" b="0" i="0" spc="0" baseline="0">
                <a:solidFill>
                  <a:srgbClr val="007AC2"/>
                </a:solidFill>
                <a:latin typeface="Calibri" panose="020F0502020204030204" pitchFamily="34" charset="0"/>
                <a:cs typeface="Calibri" panose="020F0502020204030204" pitchFamily="34" charset="0"/>
              </a:defRPr>
            </a:lvl1pPr>
          </a:lstStyle>
          <a:p>
            <a:r>
              <a:rPr lang="en-US"/>
              <a:t>Cover Page or Section Start,</a:t>
            </a:r>
            <a:br>
              <a:rPr lang="en-US"/>
            </a:br>
            <a:r>
              <a:rPr lang="en-US"/>
              <a:t>click to edit title</a:t>
            </a:r>
          </a:p>
        </p:txBody>
      </p:sp>
      <p:sp>
        <p:nvSpPr>
          <p:cNvPr id="6" name="Subtitle 2">
            <a:extLst>
              <a:ext uri="{FF2B5EF4-FFF2-40B4-BE49-F238E27FC236}">
                <a16:creationId xmlns:a16="http://schemas.microsoft.com/office/drawing/2014/main" id="{A5EA9811-67F8-A14A-8872-3E81A8E3B11D}"/>
              </a:ext>
            </a:extLst>
          </p:cNvPr>
          <p:cNvSpPr>
            <a:spLocks noGrp="1"/>
          </p:cNvSpPr>
          <p:nvPr>
            <p:ph type="subTitle" idx="1" hasCustomPrompt="1"/>
          </p:nvPr>
        </p:nvSpPr>
        <p:spPr>
          <a:xfrm>
            <a:off x="1080095" y="5643797"/>
            <a:ext cx="8082440" cy="332399"/>
          </a:xfrm>
          <a:prstGeom prst="rect">
            <a:avLst/>
          </a:prstGeom>
        </p:spPr>
        <p:txBody>
          <a:bodyPr wrap="square" lIns="0" tIns="0" rIns="0" bIns="0">
            <a:spAutoFit/>
          </a:bodyPr>
          <a:lstStyle>
            <a:lvl1pPr marL="0" indent="0" algn="l" eaLnBrk="1" fontAlgn="auto" hangingPunct="1">
              <a:spcAft>
                <a:spcPts val="0"/>
              </a:spcAft>
              <a:buNone/>
              <a:defRPr sz="2400" b="0" i="0" spc="0" baseline="0">
                <a:solidFill>
                  <a:srgbClr val="007AC2"/>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eaLnBrk="1" fontAlgn="auto" hangingPunct="1">
              <a:spcAft>
                <a:spcPts val="0"/>
              </a:spcAft>
              <a:defRPr/>
            </a:pPr>
            <a:r>
              <a:rPr lang="en-US"/>
              <a:t>Change subtitle/date</a:t>
            </a:r>
          </a:p>
        </p:txBody>
      </p:sp>
    </p:spTree>
    <p:extLst>
      <p:ext uri="{BB962C8B-B14F-4D97-AF65-F5344CB8AC3E}">
        <p14:creationId xmlns:p14="http://schemas.microsoft.com/office/powerpoint/2010/main" val="1837137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Section Star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A3BAE01-F9A7-8D4C-A199-A6F2252C6E52}"/>
              </a:ext>
            </a:extLst>
          </p:cNvPr>
          <p:cNvSpPr>
            <a:spLocks noGrp="1"/>
          </p:cNvSpPr>
          <p:nvPr>
            <p:ph type="ctrTitle" hasCustomPrompt="1"/>
          </p:nvPr>
        </p:nvSpPr>
        <p:spPr>
          <a:xfrm>
            <a:off x="1080095" y="4183536"/>
            <a:ext cx="8039191" cy="886397"/>
          </a:xfrm>
          <a:prstGeom prst="rect">
            <a:avLst/>
          </a:prstGeom>
        </p:spPr>
        <p:txBody>
          <a:bodyPr wrap="square" lIns="0" tIns="0" rIns="0" bIns="0" anchor="t">
            <a:spAutoFit/>
          </a:bodyPr>
          <a:lstStyle>
            <a:lvl1pPr algn="l">
              <a:defRPr sz="3200" b="0" i="0" spc="0" baseline="0">
                <a:solidFill>
                  <a:schemeClr val="bg1"/>
                </a:solidFill>
                <a:latin typeface="Calibri" panose="020F0502020204030204" pitchFamily="34" charset="0"/>
                <a:cs typeface="Calibri" panose="020F0502020204030204" pitchFamily="34" charset="0"/>
              </a:defRPr>
            </a:lvl1pPr>
          </a:lstStyle>
          <a:p>
            <a:r>
              <a:rPr lang="en-US"/>
              <a:t>Cover Page or Section Start,</a:t>
            </a:r>
            <a:br>
              <a:rPr lang="en-US"/>
            </a:br>
            <a:r>
              <a:rPr lang="en-US"/>
              <a:t>click to edit title</a:t>
            </a:r>
          </a:p>
        </p:txBody>
      </p:sp>
      <p:sp>
        <p:nvSpPr>
          <p:cNvPr id="6" name="Subtitle 2">
            <a:extLst>
              <a:ext uri="{FF2B5EF4-FFF2-40B4-BE49-F238E27FC236}">
                <a16:creationId xmlns:a16="http://schemas.microsoft.com/office/drawing/2014/main" id="{A5EA9811-67F8-A14A-8872-3E81A8E3B11D}"/>
              </a:ext>
            </a:extLst>
          </p:cNvPr>
          <p:cNvSpPr>
            <a:spLocks noGrp="1"/>
          </p:cNvSpPr>
          <p:nvPr>
            <p:ph type="subTitle" idx="1" hasCustomPrompt="1"/>
          </p:nvPr>
        </p:nvSpPr>
        <p:spPr>
          <a:xfrm>
            <a:off x="1080095" y="5415197"/>
            <a:ext cx="8039191" cy="332399"/>
          </a:xfrm>
          <a:prstGeom prst="rect">
            <a:avLst/>
          </a:prstGeom>
        </p:spPr>
        <p:txBody>
          <a:bodyPr wrap="square" lIns="0" tIns="0" rIns="0" bIns="0">
            <a:spAutoFit/>
          </a:bodyPr>
          <a:lstStyle>
            <a:lvl1pPr marL="0" indent="0" algn="l" eaLnBrk="1" fontAlgn="auto" hangingPunct="1">
              <a:spcAft>
                <a:spcPts val="0"/>
              </a:spcAft>
              <a:buNone/>
              <a:defRPr sz="2400" b="0" i="0" spc="0" baseline="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eaLnBrk="1" fontAlgn="auto" hangingPunct="1">
              <a:spcAft>
                <a:spcPts val="0"/>
              </a:spcAft>
              <a:defRPr/>
            </a:pPr>
            <a:r>
              <a:rPr lang="en-US"/>
              <a:t>Change subtitle/date</a:t>
            </a:r>
          </a:p>
        </p:txBody>
      </p:sp>
    </p:spTree>
    <p:extLst>
      <p:ext uri="{BB962C8B-B14F-4D97-AF65-F5344CB8AC3E}">
        <p14:creationId xmlns:p14="http://schemas.microsoft.com/office/powerpoint/2010/main" val="1618079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Small Im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7ECEB53-683D-854F-A8D5-67DBC7117E94}"/>
              </a:ext>
            </a:extLst>
          </p:cNvPr>
          <p:cNvSpPr>
            <a:spLocks noGrp="1"/>
          </p:cNvSpPr>
          <p:nvPr>
            <p:ph idx="15"/>
          </p:nvPr>
        </p:nvSpPr>
        <p:spPr>
          <a:xfrm>
            <a:off x="7153200" y="1260000"/>
            <a:ext cx="4369455" cy="5110522"/>
          </a:xfrm>
          <a:prstGeom prst="rect">
            <a:avLst/>
          </a:prstGeom>
        </p:spPr>
        <p:txBody>
          <a:bodyPr/>
          <a:lstStyle>
            <a:lvl1pPr marL="0" indent="0">
              <a:buNone/>
              <a:defRPr sz="3200" baseline="0">
                <a:noFill/>
                <a:latin typeface="Verdana" panose="020B060403050404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p:txBody>
      </p:sp>
      <p:sp>
        <p:nvSpPr>
          <p:cNvPr id="9" name="Content Placeholder 2">
            <a:extLst>
              <a:ext uri="{FF2B5EF4-FFF2-40B4-BE49-F238E27FC236}">
                <a16:creationId xmlns:a16="http://schemas.microsoft.com/office/drawing/2014/main" id="{221AC364-1B1E-6346-AFFD-90AA678429ED}"/>
              </a:ext>
            </a:extLst>
          </p:cNvPr>
          <p:cNvSpPr>
            <a:spLocks noGrp="1"/>
          </p:cNvSpPr>
          <p:nvPr>
            <p:ph idx="1" hasCustomPrompt="1"/>
          </p:nvPr>
        </p:nvSpPr>
        <p:spPr>
          <a:xfrm>
            <a:off x="1980000" y="1800000"/>
            <a:ext cx="5174673" cy="307777"/>
          </a:xfrm>
          <a:prstGeom prst="rect">
            <a:avLst/>
          </a:prstGeom>
        </p:spPr>
        <p:txBody>
          <a:bodyPr lIns="0" tIns="0" rIns="0" bIns="0">
            <a:spAutoFit/>
          </a:bodyPr>
          <a:lstStyle>
            <a:lvl1pPr marL="0" marR="0"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sz="2000" b="0" i="0" baseline="0">
                <a:solidFill>
                  <a:srgbClr val="000000"/>
                </a:solidFill>
                <a:latin typeface="Calibri" panose="020F0502020204030204" pitchFamily="34" charset="0"/>
                <a:cs typeface="Calibri" panose="020F0502020204030204" pitchFamily="34" charset="0"/>
              </a:defRPr>
            </a:lvl1pPr>
          </a:lstStyle>
          <a:p>
            <a:r>
              <a:rPr lang="en-GB"/>
              <a:t>Add text</a:t>
            </a:r>
          </a:p>
        </p:txBody>
      </p:sp>
      <p:sp>
        <p:nvSpPr>
          <p:cNvPr id="11" name="Title 1">
            <a:extLst>
              <a:ext uri="{FF2B5EF4-FFF2-40B4-BE49-F238E27FC236}">
                <a16:creationId xmlns:a16="http://schemas.microsoft.com/office/drawing/2014/main" id="{B9E8F7DB-EBAB-C54D-A957-AEEED5ED954F}"/>
              </a:ext>
            </a:extLst>
          </p:cNvPr>
          <p:cNvSpPr>
            <a:spLocks noGrp="1"/>
          </p:cNvSpPr>
          <p:nvPr>
            <p:ph type="title" hasCustomPrompt="1"/>
          </p:nvPr>
        </p:nvSpPr>
        <p:spPr>
          <a:xfrm>
            <a:off x="1980000" y="306000"/>
            <a:ext cx="9544128" cy="461665"/>
          </a:xfrm>
          <a:prstGeom prst="rect">
            <a:avLst/>
          </a:prstGeom>
        </p:spPr>
        <p:txBody>
          <a:bodyPr wrap="square" lIns="0" tIns="0" rIns="0" bIns="0" anchor="t">
            <a:spAutoFit/>
          </a:bodyPr>
          <a:lstStyle>
            <a:lvl1pPr>
              <a:lnSpc>
                <a:spcPts val="3600"/>
              </a:lnSpc>
              <a:defRPr sz="3000" b="0" i="0" spc="0" baseline="0">
                <a:solidFill>
                  <a:srgbClr val="007AC2"/>
                </a:solidFill>
                <a:latin typeface="Calibri" panose="020F0502020204030204" pitchFamily="34" charset="0"/>
                <a:cs typeface="Calibri" panose="020F0502020204030204" pitchFamily="34" charset="0"/>
              </a:defRPr>
            </a:lvl1pPr>
          </a:lstStyle>
          <a:p>
            <a:r>
              <a:rPr lang="en-GB"/>
              <a:t>Add title in here</a:t>
            </a:r>
            <a:endParaRPr lang="en-US"/>
          </a:p>
        </p:txBody>
      </p:sp>
      <p:sp>
        <p:nvSpPr>
          <p:cNvPr id="7" name="Content Placeholder 2">
            <a:extLst>
              <a:ext uri="{FF2B5EF4-FFF2-40B4-BE49-F238E27FC236}">
                <a16:creationId xmlns:a16="http://schemas.microsoft.com/office/drawing/2014/main" id="{DFFEC173-3A06-074F-96A5-2BEF671FE498}"/>
              </a:ext>
            </a:extLst>
          </p:cNvPr>
          <p:cNvSpPr>
            <a:spLocks noGrp="1"/>
          </p:cNvSpPr>
          <p:nvPr>
            <p:ph idx="18" hasCustomPrompt="1"/>
          </p:nvPr>
        </p:nvSpPr>
        <p:spPr>
          <a:xfrm>
            <a:off x="1980000" y="1260000"/>
            <a:ext cx="5174673" cy="359073"/>
          </a:xfrm>
          <a:prstGeom prst="rect">
            <a:avLst/>
          </a:prstGeom>
        </p:spPr>
        <p:txBody>
          <a:bodyPr lIns="0" tIns="0" rIns="0" bIns="0">
            <a:spAutoFit/>
          </a:bodyPr>
          <a:lstStyle>
            <a:lvl1pPr marL="0" marR="0" indent="0" algn="l" defTabSz="914400" rtl="0" eaLnBrk="1" fontAlgn="auto" latinLnBrk="0" hangingPunct="1">
              <a:lnSpc>
                <a:spcPts val="2800"/>
              </a:lnSpc>
              <a:spcBef>
                <a:spcPts val="1000"/>
              </a:spcBef>
              <a:spcAft>
                <a:spcPts val="0"/>
              </a:spcAft>
              <a:buClrTx/>
              <a:buSzTx/>
              <a:buFont typeface="Arial" panose="020B0604020202020204" pitchFamily="34" charset="0"/>
              <a:buNone/>
              <a:tabLst/>
              <a:defRPr sz="2400" b="1" i="0" baseline="0">
                <a:solidFill>
                  <a:srgbClr val="007AC2"/>
                </a:solidFill>
                <a:latin typeface="Calibri" panose="020F0502020204030204" pitchFamily="34" charset="0"/>
                <a:cs typeface="Calibri" panose="020F0502020204030204" pitchFamily="34" charset="0"/>
              </a:defRPr>
            </a:lvl1pPr>
          </a:lstStyle>
          <a:p>
            <a:r>
              <a:rPr lang="en-GB"/>
              <a:t>Subtitle here</a:t>
            </a:r>
          </a:p>
        </p:txBody>
      </p:sp>
      <p:sp>
        <p:nvSpPr>
          <p:cNvPr id="5" name="Footer Placeholder 2">
            <a:extLst>
              <a:ext uri="{FF2B5EF4-FFF2-40B4-BE49-F238E27FC236}">
                <a16:creationId xmlns:a16="http://schemas.microsoft.com/office/drawing/2014/main" id="{41D27DE6-798E-A98E-763B-AA167FD5EE6E}"/>
              </a:ext>
            </a:extLst>
          </p:cNvPr>
          <p:cNvSpPr txBox="1">
            <a:spLocks/>
          </p:cNvSpPr>
          <p:nvPr userDrawn="1"/>
        </p:nvSpPr>
        <p:spPr>
          <a:xfrm>
            <a:off x="302559" y="6575612"/>
            <a:ext cx="10972800" cy="282388"/>
          </a:xfrm>
          <a:prstGeom prst="rect">
            <a:avLst/>
          </a:prstGeom>
        </p:spPr>
        <p:txBody>
          <a:bodyPr vert="horz" wrap="square" lIns="0" tIns="0" rIns="0" bIns="0" rtlCol="0" anchor="ctr"/>
          <a:lstStyle>
            <a:defPPr>
              <a:defRPr lang="en-US"/>
            </a:defPPr>
            <a:lvl1pPr algn="l" rtl="0" eaLnBrk="1" fontAlgn="auto" hangingPunct="1">
              <a:spcBef>
                <a:spcPts val="0"/>
              </a:spcBef>
              <a:spcAft>
                <a:spcPts val="0"/>
              </a:spcAft>
              <a:defRPr sz="800" b="0" i="0" kern="1200">
                <a:solidFill>
                  <a:srgbClr val="007AC2"/>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US"/>
              <a:t>It’s easy to get more…</a:t>
            </a:r>
          </a:p>
        </p:txBody>
      </p:sp>
      <p:sp>
        <p:nvSpPr>
          <p:cNvPr id="8" name="Slide Number Placeholder 3">
            <a:extLst>
              <a:ext uri="{FF2B5EF4-FFF2-40B4-BE49-F238E27FC236}">
                <a16:creationId xmlns:a16="http://schemas.microsoft.com/office/drawing/2014/main" id="{3C25FED5-34A4-6F85-21F7-ECE34AA83D7D}"/>
              </a:ext>
            </a:extLst>
          </p:cNvPr>
          <p:cNvSpPr>
            <a:spLocks noGrp="1"/>
          </p:cNvSpPr>
          <p:nvPr>
            <p:ph type="sldNum" sz="quarter" idx="46"/>
          </p:nvPr>
        </p:nvSpPr>
        <p:spPr>
          <a:xfrm>
            <a:off x="11524128" y="6575612"/>
            <a:ext cx="667871" cy="282388"/>
          </a:xfrm>
        </p:spPr>
        <p:txBody>
          <a:bodyPr/>
          <a:lstStyle>
            <a:lvl1pPr algn="ctr">
              <a:defRPr sz="800" b="0" i="0">
                <a:solidFill>
                  <a:schemeClr val="bg1"/>
                </a:solidFill>
                <a:latin typeface="Calibri" panose="020F0502020204030204" pitchFamily="34" charset="0"/>
                <a:cs typeface="Calibri" panose="020F0502020204030204" pitchFamily="34" charset="0"/>
              </a:defRPr>
            </a:lvl1pPr>
          </a:lstStyle>
          <a:p>
            <a:pPr>
              <a:defRPr/>
            </a:pPr>
            <a:fld id="{1A0BAB9A-64FA-134A-9239-0A19876BAC59}" type="slidenum">
              <a:rPr lang="en-US" smtClean="0"/>
              <a:pPr>
                <a:defRPr/>
              </a:pPr>
              <a:t>‹#›</a:t>
            </a:fld>
            <a:endParaRPr lang="en-US"/>
          </a:p>
        </p:txBody>
      </p:sp>
      <p:sp>
        <p:nvSpPr>
          <p:cNvPr id="10" name="Date Placeholder 1">
            <a:extLst>
              <a:ext uri="{FF2B5EF4-FFF2-40B4-BE49-F238E27FC236}">
                <a16:creationId xmlns:a16="http://schemas.microsoft.com/office/drawing/2014/main" id="{A4060973-90FB-5578-9B4B-FBE79299B831}"/>
              </a:ext>
            </a:extLst>
          </p:cNvPr>
          <p:cNvSpPr txBox="1">
            <a:spLocks/>
          </p:cNvSpPr>
          <p:nvPr userDrawn="1"/>
        </p:nvSpPr>
        <p:spPr>
          <a:xfrm>
            <a:off x="10145806" y="6572673"/>
            <a:ext cx="1129553" cy="285327"/>
          </a:xfrm>
          <a:prstGeom prst="rect">
            <a:avLst/>
          </a:prstGeom>
        </p:spPr>
        <p:txBody>
          <a:bodyPr vert="horz" lIns="0" tIns="0" rIns="0" bIns="0" rtlCol="0" anchor="ctr"/>
          <a:lstStyle>
            <a:defPPr>
              <a:defRPr lang="en-US"/>
            </a:defPPr>
            <a:lvl1pPr algn="r" rtl="0" eaLnBrk="1" fontAlgn="auto" hangingPunct="1">
              <a:spcBef>
                <a:spcPts val="0"/>
              </a:spcBef>
              <a:spcAft>
                <a:spcPts val="0"/>
              </a:spcAft>
              <a:defRPr sz="800" b="0" i="0" kern="1200">
                <a:solidFill>
                  <a:srgbClr val="007AC2"/>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D1ED2AFD-86B1-DF45-A46D-4ABBA7355EF9}" type="datetime4">
              <a:rPr lang="en-GB" smtClean="0"/>
              <a:pPr>
                <a:defRPr/>
              </a:pPr>
              <a:t>25 February 2026</a:t>
            </a:fld>
            <a:endParaRPr lang="en-US"/>
          </a:p>
        </p:txBody>
      </p:sp>
    </p:spTree>
    <p:extLst>
      <p:ext uri="{BB962C8B-B14F-4D97-AF65-F5344CB8AC3E}">
        <p14:creationId xmlns:p14="http://schemas.microsoft.com/office/powerpoint/2010/main" val="1093463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amp; 3 Image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F737B10-24A2-D745-8258-C33944E2D701}"/>
              </a:ext>
            </a:extLst>
          </p:cNvPr>
          <p:cNvSpPr>
            <a:spLocks noGrp="1"/>
          </p:cNvSpPr>
          <p:nvPr>
            <p:ph idx="16" hasCustomPrompt="1"/>
          </p:nvPr>
        </p:nvSpPr>
        <p:spPr>
          <a:xfrm>
            <a:off x="1980000" y="1260000"/>
            <a:ext cx="6455648" cy="359073"/>
          </a:xfrm>
          <a:prstGeom prst="rect">
            <a:avLst/>
          </a:prstGeom>
        </p:spPr>
        <p:txBody>
          <a:bodyPr lIns="0" tIns="0" rIns="0" bIns="0">
            <a:spAutoFit/>
          </a:bodyPr>
          <a:lstStyle>
            <a:lvl1pPr marL="0" marR="0" indent="0" algn="l" defTabSz="914400" rtl="0" eaLnBrk="1" fontAlgn="auto" latinLnBrk="0" hangingPunct="1">
              <a:lnSpc>
                <a:spcPts val="2800"/>
              </a:lnSpc>
              <a:spcBef>
                <a:spcPts val="1000"/>
              </a:spcBef>
              <a:spcAft>
                <a:spcPts val="0"/>
              </a:spcAft>
              <a:buClrTx/>
              <a:buSzTx/>
              <a:buFont typeface="Arial" panose="020B0604020202020204" pitchFamily="34" charset="0"/>
              <a:buNone/>
              <a:tabLst/>
              <a:defRPr sz="2400" b="1" i="0" baseline="0">
                <a:solidFill>
                  <a:srgbClr val="007AC2"/>
                </a:solidFill>
                <a:latin typeface="Calibri" panose="020F0502020204030204" pitchFamily="34" charset="0"/>
                <a:cs typeface="Calibri" panose="020F0502020204030204" pitchFamily="34" charset="0"/>
              </a:defRPr>
            </a:lvl1pPr>
          </a:lstStyle>
          <a:p>
            <a:r>
              <a:rPr lang="en-GB"/>
              <a:t>Subtitle here</a:t>
            </a:r>
          </a:p>
        </p:txBody>
      </p:sp>
      <p:sp>
        <p:nvSpPr>
          <p:cNvPr id="12" name="Picture Placeholder 2">
            <a:extLst>
              <a:ext uri="{FF2B5EF4-FFF2-40B4-BE49-F238E27FC236}">
                <a16:creationId xmlns:a16="http://schemas.microsoft.com/office/drawing/2014/main" id="{46CC0B0A-BED8-DB4F-BE41-410C430653D0}"/>
              </a:ext>
            </a:extLst>
          </p:cNvPr>
          <p:cNvSpPr>
            <a:spLocks noGrp="1"/>
          </p:cNvSpPr>
          <p:nvPr>
            <p:ph type="pic" idx="37"/>
          </p:nvPr>
        </p:nvSpPr>
        <p:spPr>
          <a:xfrm>
            <a:off x="8456926" y="4786901"/>
            <a:ext cx="3087374" cy="1560159"/>
          </a:xfrm>
          <a:prstGeom prst="rect">
            <a:avLst/>
          </a:prstGeom>
        </p:spPr>
        <p:txBody>
          <a:bodyPr rtlCol="0">
            <a:normAutofit/>
          </a:bodyPr>
          <a:lstStyle>
            <a:lvl1pPr marL="0" indent="0">
              <a:buNone/>
              <a:defRPr sz="3200">
                <a:no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Picture Placeholder 2">
            <a:extLst>
              <a:ext uri="{FF2B5EF4-FFF2-40B4-BE49-F238E27FC236}">
                <a16:creationId xmlns:a16="http://schemas.microsoft.com/office/drawing/2014/main" id="{A8D59317-0868-7748-B451-CEEF55EE2467}"/>
              </a:ext>
            </a:extLst>
          </p:cNvPr>
          <p:cNvSpPr>
            <a:spLocks noGrp="1"/>
          </p:cNvSpPr>
          <p:nvPr>
            <p:ph type="pic" idx="38"/>
          </p:nvPr>
        </p:nvSpPr>
        <p:spPr>
          <a:xfrm>
            <a:off x="8456926" y="3023451"/>
            <a:ext cx="3087374" cy="1560159"/>
          </a:xfrm>
          <a:prstGeom prst="rect">
            <a:avLst/>
          </a:prstGeom>
        </p:spPr>
        <p:txBody>
          <a:bodyPr rtlCol="0">
            <a:normAutofit/>
          </a:bodyPr>
          <a:lstStyle>
            <a:lvl1pPr marL="0" indent="0">
              <a:buNone/>
              <a:defRPr sz="3200">
                <a:no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4" name="Picture Placeholder 2">
            <a:extLst>
              <a:ext uri="{FF2B5EF4-FFF2-40B4-BE49-F238E27FC236}">
                <a16:creationId xmlns:a16="http://schemas.microsoft.com/office/drawing/2014/main" id="{7FB27B19-0DEF-FB45-B206-118715D925F4}"/>
              </a:ext>
            </a:extLst>
          </p:cNvPr>
          <p:cNvSpPr>
            <a:spLocks noGrp="1"/>
          </p:cNvSpPr>
          <p:nvPr>
            <p:ph type="pic" idx="42"/>
          </p:nvPr>
        </p:nvSpPr>
        <p:spPr>
          <a:xfrm>
            <a:off x="8456926" y="1260000"/>
            <a:ext cx="3087374" cy="1560159"/>
          </a:xfrm>
          <a:prstGeom prst="rect">
            <a:avLst/>
          </a:prstGeom>
        </p:spPr>
        <p:txBody>
          <a:bodyPr rtlCol="0">
            <a:normAutofit/>
          </a:bodyPr>
          <a:lstStyle>
            <a:lvl1pPr marL="0" indent="0">
              <a:buNone/>
              <a:defRPr sz="3200">
                <a:no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9" name="Title 1">
            <a:extLst>
              <a:ext uri="{FF2B5EF4-FFF2-40B4-BE49-F238E27FC236}">
                <a16:creationId xmlns:a16="http://schemas.microsoft.com/office/drawing/2014/main" id="{E6B78775-FC47-824A-8E3A-9EED4523D3C7}"/>
              </a:ext>
            </a:extLst>
          </p:cNvPr>
          <p:cNvSpPr>
            <a:spLocks noGrp="1"/>
          </p:cNvSpPr>
          <p:nvPr>
            <p:ph type="title" hasCustomPrompt="1"/>
          </p:nvPr>
        </p:nvSpPr>
        <p:spPr>
          <a:xfrm>
            <a:off x="1980000" y="306000"/>
            <a:ext cx="10485073" cy="461665"/>
          </a:xfrm>
          <a:prstGeom prst="rect">
            <a:avLst/>
          </a:prstGeom>
        </p:spPr>
        <p:txBody>
          <a:bodyPr wrap="square" lIns="0" tIns="0" rIns="0" bIns="0" anchor="t">
            <a:spAutoFit/>
          </a:bodyPr>
          <a:lstStyle>
            <a:lvl1pPr>
              <a:lnSpc>
                <a:spcPts val="3600"/>
              </a:lnSpc>
              <a:defRPr sz="3000" b="0" i="0" spc="0" baseline="0">
                <a:solidFill>
                  <a:srgbClr val="007AC2"/>
                </a:solidFill>
                <a:latin typeface="Calibri" panose="020F0502020204030204" pitchFamily="34" charset="0"/>
                <a:cs typeface="Calibri" panose="020F0502020204030204" pitchFamily="34" charset="0"/>
              </a:defRPr>
            </a:lvl1pPr>
          </a:lstStyle>
          <a:p>
            <a:r>
              <a:rPr lang="en-GB"/>
              <a:t>Add title in here</a:t>
            </a:r>
            <a:endParaRPr lang="en-US"/>
          </a:p>
        </p:txBody>
      </p:sp>
      <p:sp>
        <p:nvSpPr>
          <p:cNvPr id="10" name="Content Placeholder 2">
            <a:extLst>
              <a:ext uri="{FF2B5EF4-FFF2-40B4-BE49-F238E27FC236}">
                <a16:creationId xmlns:a16="http://schemas.microsoft.com/office/drawing/2014/main" id="{438E4A15-0F33-324D-9E8F-C84007FC306D}"/>
              </a:ext>
            </a:extLst>
          </p:cNvPr>
          <p:cNvSpPr>
            <a:spLocks noGrp="1"/>
          </p:cNvSpPr>
          <p:nvPr>
            <p:ph idx="43" hasCustomPrompt="1"/>
          </p:nvPr>
        </p:nvSpPr>
        <p:spPr>
          <a:xfrm>
            <a:off x="1980000" y="1800000"/>
            <a:ext cx="6455648" cy="1118255"/>
          </a:xfrm>
          <a:prstGeom prst="rect">
            <a:avLst/>
          </a:prstGeom>
        </p:spPr>
        <p:txBody>
          <a:bodyPr wrap="square" lIns="0" tIns="0" rIns="0" bIns="0">
            <a:spAutoFit/>
          </a:bodyPr>
          <a:lstStyle>
            <a:lvl1pPr marL="342900" marR="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sz="2000" b="0" i="0" baseline="0">
                <a:solidFill>
                  <a:srgbClr val="000000"/>
                </a:solidFill>
                <a:latin typeface="Calibri" panose="020F0502020204030204" pitchFamily="34" charset="0"/>
                <a:cs typeface="Calibri" panose="020F0502020204030204" pitchFamily="34" charset="0"/>
              </a:defRPr>
            </a:lvl1pPr>
          </a:lstStyle>
          <a:p>
            <a:r>
              <a:rPr lang="en-GB"/>
              <a:t>Add text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Add text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a:t>Add text</a:t>
            </a:r>
          </a:p>
        </p:txBody>
      </p:sp>
      <p:sp>
        <p:nvSpPr>
          <p:cNvPr id="3" name="Footer Placeholder 2">
            <a:extLst>
              <a:ext uri="{FF2B5EF4-FFF2-40B4-BE49-F238E27FC236}">
                <a16:creationId xmlns:a16="http://schemas.microsoft.com/office/drawing/2014/main" id="{BB6B4430-70AD-EA9A-3B85-9A2ED4272B88}"/>
              </a:ext>
            </a:extLst>
          </p:cNvPr>
          <p:cNvSpPr>
            <a:spLocks noGrp="1"/>
          </p:cNvSpPr>
          <p:nvPr>
            <p:ph type="ftr" sz="quarter" idx="45"/>
          </p:nvPr>
        </p:nvSpPr>
        <p:spPr>
          <a:xfrm>
            <a:off x="302559" y="6575612"/>
            <a:ext cx="10972800" cy="282388"/>
          </a:xfrm>
        </p:spPr>
        <p:txBody>
          <a:bodyPr wrap="square" lIns="0" tIns="0" rIns="0" bIns="0"/>
          <a:lstStyle>
            <a:lvl1pPr algn="l">
              <a:defRPr sz="800" b="0" i="0">
                <a:solidFill>
                  <a:srgbClr val="007AC2"/>
                </a:solidFill>
                <a:latin typeface="Calibri" panose="020F0502020204030204" pitchFamily="34" charset="0"/>
                <a:cs typeface="Calibri" panose="020F0502020204030204" pitchFamily="34" charset="0"/>
              </a:defRPr>
            </a:lvl1pPr>
          </a:lstStyle>
          <a:p>
            <a:pPr>
              <a:defRPr/>
            </a:pPr>
            <a:r>
              <a:rPr lang="en-US"/>
              <a:t>It’s easy to get more…</a:t>
            </a:r>
          </a:p>
        </p:txBody>
      </p:sp>
      <p:sp>
        <p:nvSpPr>
          <p:cNvPr id="4" name="Slide Number Placeholder 3">
            <a:extLst>
              <a:ext uri="{FF2B5EF4-FFF2-40B4-BE49-F238E27FC236}">
                <a16:creationId xmlns:a16="http://schemas.microsoft.com/office/drawing/2014/main" id="{5BAACEE5-6C8E-091A-F6A7-ED486DF8286C}"/>
              </a:ext>
            </a:extLst>
          </p:cNvPr>
          <p:cNvSpPr>
            <a:spLocks noGrp="1"/>
          </p:cNvSpPr>
          <p:nvPr>
            <p:ph type="sldNum" sz="quarter" idx="46"/>
          </p:nvPr>
        </p:nvSpPr>
        <p:spPr>
          <a:xfrm>
            <a:off x="11524128" y="6575612"/>
            <a:ext cx="667871" cy="282388"/>
          </a:xfrm>
        </p:spPr>
        <p:txBody>
          <a:bodyPr/>
          <a:lstStyle>
            <a:lvl1pPr algn="ctr">
              <a:defRPr sz="800" b="0" i="0">
                <a:solidFill>
                  <a:schemeClr val="bg1"/>
                </a:solidFill>
                <a:latin typeface="Calibri" panose="020F0502020204030204" pitchFamily="34" charset="0"/>
                <a:cs typeface="Calibri" panose="020F0502020204030204" pitchFamily="34" charset="0"/>
              </a:defRPr>
            </a:lvl1pPr>
          </a:lstStyle>
          <a:p>
            <a:pPr>
              <a:defRPr/>
            </a:pPr>
            <a:fld id="{1A0BAB9A-64FA-134A-9239-0A19876BAC59}" type="slidenum">
              <a:rPr lang="en-US" smtClean="0"/>
              <a:pPr>
                <a:defRPr/>
              </a:pPr>
              <a:t>‹#›</a:t>
            </a:fld>
            <a:endParaRPr lang="en-US"/>
          </a:p>
        </p:txBody>
      </p:sp>
      <p:sp>
        <p:nvSpPr>
          <p:cNvPr id="5" name="Date Placeholder 1">
            <a:extLst>
              <a:ext uri="{FF2B5EF4-FFF2-40B4-BE49-F238E27FC236}">
                <a16:creationId xmlns:a16="http://schemas.microsoft.com/office/drawing/2014/main" id="{CA69F2B7-5278-1BBB-F077-1B22C4FD8CF1}"/>
              </a:ext>
            </a:extLst>
          </p:cNvPr>
          <p:cNvSpPr txBox="1">
            <a:spLocks/>
          </p:cNvSpPr>
          <p:nvPr userDrawn="1"/>
        </p:nvSpPr>
        <p:spPr>
          <a:xfrm>
            <a:off x="10145806" y="6572673"/>
            <a:ext cx="1129553" cy="285327"/>
          </a:xfrm>
          <a:prstGeom prst="rect">
            <a:avLst/>
          </a:prstGeom>
        </p:spPr>
        <p:txBody>
          <a:bodyPr vert="horz" lIns="0" tIns="0" rIns="0" bIns="0" rtlCol="0" anchor="ctr"/>
          <a:lstStyle>
            <a:defPPr>
              <a:defRPr lang="en-US"/>
            </a:defPPr>
            <a:lvl1pPr algn="r" rtl="0" eaLnBrk="1" fontAlgn="auto" hangingPunct="1">
              <a:spcBef>
                <a:spcPts val="0"/>
              </a:spcBef>
              <a:spcAft>
                <a:spcPts val="0"/>
              </a:spcAft>
              <a:defRPr sz="800" b="0" i="0" kern="1200">
                <a:solidFill>
                  <a:srgbClr val="007AC2"/>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D1ED2AFD-86B1-DF45-A46D-4ABBA7355EF9}" type="datetime4">
              <a:rPr lang="en-GB" smtClean="0"/>
              <a:pPr>
                <a:defRPr/>
              </a:pPr>
              <a:t>25 February 2026</a:t>
            </a:fld>
            <a:endParaRPr lang="en-US"/>
          </a:p>
        </p:txBody>
      </p:sp>
    </p:spTree>
    <p:extLst>
      <p:ext uri="{BB962C8B-B14F-4D97-AF65-F5344CB8AC3E}">
        <p14:creationId xmlns:p14="http://schemas.microsoft.com/office/powerpoint/2010/main" val="1279747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15B73A2D-D642-7F83-4963-9D90D47E9E29}"/>
              </a:ext>
            </a:extLst>
          </p:cNvPr>
          <p:cNvSpPr>
            <a:spLocks noGrp="1"/>
          </p:cNvSpPr>
          <p:nvPr>
            <p:ph type="ftr" sz="quarter" idx="45"/>
          </p:nvPr>
        </p:nvSpPr>
        <p:spPr>
          <a:xfrm>
            <a:off x="302559" y="6575612"/>
            <a:ext cx="10972800" cy="282388"/>
          </a:xfrm>
        </p:spPr>
        <p:txBody>
          <a:bodyPr wrap="square" lIns="0" tIns="0" rIns="0" bIns="0"/>
          <a:lstStyle>
            <a:lvl1pPr algn="l">
              <a:defRPr sz="800" b="0" i="0">
                <a:solidFill>
                  <a:srgbClr val="007AC2"/>
                </a:solidFill>
                <a:latin typeface="Calibri" panose="020F0502020204030204" pitchFamily="34" charset="0"/>
                <a:cs typeface="Calibri" panose="020F0502020204030204" pitchFamily="34" charset="0"/>
              </a:defRPr>
            </a:lvl1pPr>
          </a:lstStyle>
          <a:p>
            <a:pPr>
              <a:defRPr/>
            </a:pPr>
            <a:r>
              <a:rPr lang="en-US"/>
              <a:t>It’s easy to get more…</a:t>
            </a:r>
          </a:p>
        </p:txBody>
      </p:sp>
      <p:sp>
        <p:nvSpPr>
          <p:cNvPr id="8" name="Slide Number Placeholder 3">
            <a:extLst>
              <a:ext uri="{FF2B5EF4-FFF2-40B4-BE49-F238E27FC236}">
                <a16:creationId xmlns:a16="http://schemas.microsoft.com/office/drawing/2014/main" id="{6136A7AA-53E1-7D4B-627E-DD687079EAF7}"/>
              </a:ext>
            </a:extLst>
          </p:cNvPr>
          <p:cNvSpPr>
            <a:spLocks noGrp="1"/>
          </p:cNvSpPr>
          <p:nvPr>
            <p:ph type="sldNum" sz="quarter" idx="46"/>
          </p:nvPr>
        </p:nvSpPr>
        <p:spPr>
          <a:xfrm>
            <a:off x="11524128" y="6575612"/>
            <a:ext cx="667871" cy="282388"/>
          </a:xfrm>
        </p:spPr>
        <p:txBody>
          <a:bodyPr/>
          <a:lstStyle>
            <a:lvl1pPr algn="ctr">
              <a:defRPr sz="800" b="0" i="0">
                <a:solidFill>
                  <a:schemeClr val="bg1"/>
                </a:solidFill>
                <a:latin typeface="Calibri" panose="020F0502020204030204" pitchFamily="34" charset="0"/>
                <a:cs typeface="Calibri" panose="020F0502020204030204" pitchFamily="34" charset="0"/>
              </a:defRPr>
            </a:lvl1pPr>
          </a:lstStyle>
          <a:p>
            <a:pPr>
              <a:defRPr/>
            </a:pPr>
            <a:fld id="{1A0BAB9A-64FA-134A-9239-0A19876BAC59}" type="slidenum">
              <a:rPr lang="en-US" smtClean="0"/>
              <a:pPr>
                <a:defRPr/>
              </a:pPr>
              <a:t>‹#›</a:t>
            </a:fld>
            <a:endParaRPr lang="en-US"/>
          </a:p>
        </p:txBody>
      </p:sp>
      <p:sp>
        <p:nvSpPr>
          <p:cNvPr id="9" name="Date Placeholder 1">
            <a:extLst>
              <a:ext uri="{FF2B5EF4-FFF2-40B4-BE49-F238E27FC236}">
                <a16:creationId xmlns:a16="http://schemas.microsoft.com/office/drawing/2014/main" id="{49EA160E-08D5-B6E3-757C-4DBE89ABEDA0}"/>
              </a:ext>
            </a:extLst>
          </p:cNvPr>
          <p:cNvSpPr txBox="1">
            <a:spLocks/>
          </p:cNvSpPr>
          <p:nvPr userDrawn="1"/>
        </p:nvSpPr>
        <p:spPr>
          <a:xfrm>
            <a:off x="10145806" y="6572673"/>
            <a:ext cx="1129553" cy="285327"/>
          </a:xfrm>
          <a:prstGeom prst="rect">
            <a:avLst/>
          </a:prstGeom>
        </p:spPr>
        <p:txBody>
          <a:bodyPr vert="horz" lIns="0" tIns="0" rIns="0" bIns="0" rtlCol="0" anchor="ctr"/>
          <a:lstStyle>
            <a:defPPr>
              <a:defRPr lang="en-US"/>
            </a:defPPr>
            <a:lvl1pPr algn="r" rtl="0" eaLnBrk="1" fontAlgn="auto" hangingPunct="1">
              <a:spcBef>
                <a:spcPts val="0"/>
              </a:spcBef>
              <a:spcAft>
                <a:spcPts val="0"/>
              </a:spcAft>
              <a:defRPr sz="800" b="0" i="0" kern="1200">
                <a:solidFill>
                  <a:srgbClr val="007AC2"/>
                </a:solidFill>
                <a:latin typeface="Calibri" panose="020F0502020204030204" pitchFamily="34" charset="0"/>
                <a:ea typeface="+mn-ea"/>
                <a:cs typeface="Calibri" panose="020F050202020403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D1ED2AFD-86B1-DF45-A46D-4ABBA7355EF9}" type="datetime4">
              <a:rPr lang="en-GB" smtClean="0"/>
              <a:pPr>
                <a:defRPr/>
              </a:pPr>
              <a:t>25 February 2026</a:t>
            </a:fld>
            <a:endParaRPr lang="en-US"/>
          </a:p>
        </p:txBody>
      </p:sp>
      <p:sp>
        <p:nvSpPr>
          <p:cNvPr id="11" name="Title 1">
            <a:extLst>
              <a:ext uri="{FF2B5EF4-FFF2-40B4-BE49-F238E27FC236}">
                <a16:creationId xmlns:a16="http://schemas.microsoft.com/office/drawing/2014/main" id="{F6AF2BD4-8F48-774D-1DAF-71F8AF5A1373}"/>
              </a:ext>
            </a:extLst>
          </p:cNvPr>
          <p:cNvSpPr>
            <a:spLocks noGrp="1"/>
          </p:cNvSpPr>
          <p:nvPr>
            <p:ph type="title" hasCustomPrompt="1"/>
          </p:nvPr>
        </p:nvSpPr>
        <p:spPr>
          <a:xfrm>
            <a:off x="1980000" y="306000"/>
            <a:ext cx="9544128" cy="461665"/>
          </a:xfrm>
          <a:prstGeom prst="rect">
            <a:avLst/>
          </a:prstGeom>
        </p:spPr>
        <p:txBody>
          <a:bodyPr wrap="square" lIns="0" tIns="0" rIns="0" bIns="0" anchor="t">
            <a:spAutoFit/>
          </a:bodyPr>
          <a:lstStyle>
            <a:lvl1pPr>
              <a:lnSpc>
                <a:spcPts val="3600"/>
              </a:lnSpc>
              <a:defRPr sz="3000" b="0" i="0" spc="0" baseline="0">
                <a:solidFill>
                  <a:srgbClr val="007AC2"/>
                </a:solidFill>
                <a:latin typeface="Calibri" panose="020F0502020204030204" pitchFamily="34" charset="0"/>
                <a:cs typeface="Calibri" panose="020F0502020204030204" pitchFamily="34" charset="0"/>
              </a:defRPr>
            </a:lvl1pPr>
          </a:lstStyle>
          <a:p>
            <a:r>
              <a:rPr lang="en-GB"/>
              <a:t>Add title in here</a:t>
            </a:r>
            <a:endParaRPr lang="en-US"/>
          </a:p>
        </p:txBody>
      </p:sp>
      <p:sp>
        <p:nvSpPr>
          <p:cNvPr id="2" name="Content Placeholder 2">
            <a:extLst>
              <a:ext uri="{FF2B5EF4-FFF2-40B4-BE49-F238E27FC236}">
                <a16:creationId xmlns:a16="http://schemas.microsoft.com/office/drawing/2014/main" id="{7D02DFFD-153D-C664-C6FA-12320E7172D6}"/>
              </a:ext>
            </a:extLst>
          </p:cNvPr>
          <p:cNvSpPr>
            <a:spLocks noGrp="1"/>
          </p:cNvSpPr>
          <p:nvPr>
            <p:ph idx="1" hasCustomPrompt="1"/>
          </p:nvPr>
        </p:nvSpPr>
        <p:spPr>
          <a:xfrm>
            <a:off x="1980001" y="1260000"/>
            <a:ext cx="9544128" cy="276999"/>
          </a:xfrm>
          <a:prstGeom prst="rect">
            <a:avLst/>
          </a:prstGeom>
        </p:spPr>
        <p:txBody>
          <a:bodyPr wrap="square" lIns="0" tIns="0" rIns="0" bIns="0">
            <a:spAutoFit/>
          </a:bodyPr>
          <a:lstStyle>
            <a:lvl1pPr marL="0" marR="0"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sz="2000" b="0" i="0" baseline="0">
                <a:solidFill>
                  <a:srgbClr val="000000"/>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Add text content here (text box expands)</a:t>
            </a:r>
            <a:endParaRPr lang="en-US"/>
          </a:p>
        </p:txBody>
      </p:sp>
    </p:spTree>
    <p:extLst>
      <p:ext uri="{BB962C8B-B14F-4D97-AF65-F5344CB8AC3E}">
        <p14:creationId xmlns:p14="http://schemas.microsoft.com/office/powerpoint/2010/main" val="395155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head and Tex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21AC364-1B1E-6346-AFFD-90AA678429ED}"/>
              </a:ext>
            </a:extLst>
          </p:cNvPr>
          <p:cNvSpPr>
            <a:spLocks noGrp="1"/>
          </p:cNvSpPr>
          <p:nvPr>
            <p:ph idx="1" hasCustomPrompt="1"/>
          </p:nvPr>
        </p:nvSpPr>
        <p:spPr>
          <a:xfrm>
            <a:off x="1980001" y="1800000"/>
            <a:ext cx="9544128" cy="276999"/>
          </a:xfrm>
          <a:prstGeom prst="rect">
            <a:avLst/>
          </a:prstGeom>
        </p:spPr>
        <p:txBody>
          <a:bodyPr wrap="square" lIns="0" tIns="0" rIns="0" bIns="0">
            <a:spAutoFit/>
          </a:bodyPr>
          <a:lstStyle>
            <a:lvl1pPr marL="0" marR="0"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sz="2000" b="0" i="0" baseline="0">
                <a:solidFill>
                  <a:srgbClr val="000000"/>
                </a:solidFill>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Add text content here (text box expands)</a:t>
            </a:r>
            <a:endParaRPr lang="en-US"/>
          </a:p>
        </p:txBody>
      </p:sp>
      <p:sp>
        <p:nvSpPr>
          <p:cNvPr id="11" name="Title 1">
            <a:extLst>
              <a:ext uri="{FF2B5EF4-FFF2-40B4-BE49-F238E27FC236}">
                <a16:creationId xmlns:a16="http://schemas.microsoft.com/office/drawing/2014/main" id="{B9E8F7DB-EBAB-C54D-A957-AEEED5ED954F}"/>
              </a:ext>
            </a:extLst>
          </p:cNvPr>
          <p:cNvSpPr>
            <a:spLocks noGrp="1"/>
          </p:cNvSpPr>
          <p:nvPr>
            <p:ph type="title" hasCustomPrompt="1"/>
          </p:nvPr>
        </p:nvSpPr>
        <p:spPr>
          <a:xfrm>
            <a:off x="1980001" y="306000"/>
            <a:ext cx="9544128" cy="461665"/>
          </a:xfrm>
          <a:prstGeom prst="rect">
            <a:avLst/>
          </a:prstGeom>
        </p:spPr>
        <p:txBody>
          <a:bodyPr wrap="square" lIns="0" tIns="0" rIns="0" bIns="0" anchor="t">
            <a:spAutoFit/>
          </a:bodyPr>
          <a:lstStyle>
            <a:lvl1pPr>
              <a:lnSpc>
                <a:spcPts val="3600"/>
              </a:lnSpc>
              <a:defRPr sz="3000" b="0" i="0" spc="0" baseline="0">
                <a:solidFill>
                  <a:srgbClr val="007AC2"/>
                </a:solidFill>
                <a:latin typeface="Calibri" panose="020F0502020204030204" pitchFamily="34" charset="0"/>
                <a:cs typeface="Calibri" panose="020F0502020204030204" pitchFamily="34" charset="0"/>
              </a:defRPr>
            </a:lvl1pPr>
          </a:lstStyle>
          <a:p>
            <a:r>
              <a:rPr lang="en-GB"/>
              <a:t>Add title in here</a:t>
            </a:r>
            <a:endParaRPr lang="en-US"/>
          </a:p>
        </p:txBody>
      </p:sp>
      <p:sp>
        <p:nvSpPr>
          <p:cNvPr id="12" name="Content Placeholder 2">
            <a:extLst>
              <a:ext uri="{FF2B5EF4-FFF2-40B4-BE49-F238E27FC236}">
                <a16:creationId xmlns:a16="http://schemas.microsoft.com/office/drawing/2014/main" id="{BBAB2F49-BEBD-1744-BE09-BEE377F57DD6}"/>
              </a:ext>
            </a:extLst>
          </p:cNvPr>
          <p:cNvSpPr>
            <a:spLocks noGrp="1"/>
          </p:cNvSpPr>
          <p:nvPr>
            <p:ph idx="17" hasCustomPrompt="1"/>
          </p:nvPr>
        </p:nvSpPr>
        <p:spPr>
          <a:xfrm>
            <a:off x="1980001" y="1260000"/>
            <a:ext cx="9544128" cy="359073"/>
          </a:xfrm>
          <a:prstGeom prst="rect">
            <a:avLst/>
          </a:prstGeom>
        </p:spPr>
        <p:txBody>
          <a:bodyPr wrap="square" lIns="0" tIns="0" rIns="0" bIns="0">
            <a:spAutoFit/>
          </a:bodyPr>
          <a:lstStyle>
            <a:lvl1pPr marL="0" marR="0" indent="0" algn="l" defTabSz="914400" rtl="0" eaLnBrk="1" fontAlgn="auto" latinLnBrk="0" hangingPunct="1">
              <a:lnSpc>
                <a:spcPts val="2800"/>
              </a:lnSpc>
              <a:spcBef>
                <a:spcPts val="1000"/>
              </a:spcBef>
              <a:spcAft>
                <a:spcPts val="0"/>
              </a:spcAft>
              <a:buClrTx/>
              <a:buSzTx/>
              <a:buFont typeface="Arial" panose="020B0604020202020204" pitchFamily="34" charset="0"/>
              <a:buNone/>
              <a:tabLst/>
              <a:defRPr sz="2400" b="1" i="0" baseline="0">
                <a:solidFill>
                  <a:srgbClr val="007AC2"/>
                </a:solidFill>
                <a:latin typeface="Calibri" panose="020F0502020204030204" pitchFamily="34" charset="0"/>
                <a:cs typeface="Calibri" panose="020F0502020204030204" pitchFamily="34" charset="0"/>
              </a:defRPr>
            </a:lvl1pPr>
          </a:lstStyle>
          <a:p>
            <a:r>
              <a:rPr lang="en-GB"/>
              <a:t>Subtitle here</a:t>
            </a:r>
          </a:p>
        </p:txBody>
      </p:sp>
      <p:sp>
        <p:nvSpPr>
          <p:cNvPr id="5" name="Footer Placeholder 2">
            <a:extLst>
              <a:ext uri="{FF2B5EF4-FFF2-40B4-BE49-F238E27FC236}">
                <a16:creationId xmlns:a16="http://schemas.microsoft.com/office/drawing/2014/main" id="{37E10B48-83D0-C7A3-ED17-B1DE8B9EC714}"/>
              </a:ext>
            </a:extLst>
          </p:cNvPr>
          <p:cNvSpPr>
            <a:spLocks noGrp="1"/>
          </p:cNvSpPr>
          <p:nvPr>
            <p:ph type="ftr" sz="quarter" idx="45"/>
          </p:nvPr>
        </p:nvSpPr>
        <p:spPr>
          <a:xfrm>
            <a:off x="302559" y="6575612"/>
            <a:ext cx="10972800" cy="282388"/>
          </a:xfrm>
        </p:spPr>
        <p:txBody>
          <a:bodyPr wrap="square" lIns="0" tIns="0" rIns="0" bIns="0"/>
          <a:lstStyle>
            <a:lvl1pPr algn="l">
              <a:defRPr sz="800" b="0" i="0">
                <a:solidFill>
                  <a:srgbClr val="007AC2"/>
                </a:solidFill>
                <a:latin typeface="Calibri" panose="020F0502020204030204" pitchFamily="34" charset="0"/>
                <a:cs typeface="Calibri" panose="020F0502020204030204" pitchFamily="34" charset="0"/>
              </a:defRPr>
            </a:lvl1pPr>
          </a:lstStyle>
          <a:p>
            <a:pPr>
              <a:defRPr/>
            </a:pPr>
            <a:r>
              <a:rPr lang="en-US"/>
              <a:t>It’s easy to get more…</a:t>
            </a:r>
          </a:p>
        </p:txBody>
      </p:sp>
      <p:sp>
        <p:nvSpPr>
          <p:cNvPr id="6" name="Slide Number Placeholder 3">
            <a:extLst>
              <a:ext uri="{FF2B5EF4-FFF2-40B4-BE49-F238E27FC236}">
                <a16:creationId xmlns:a16="http://schemas.microsoft.com/office/drawing/2014/main" id="{5A279C23-BA12-79BF-7A5F-31C7F56CAA15}"/>
              </a:ext>
            </a:extLst>
          </p:cNvPr>
          <p:cNvSpPr>
            <a:spLocks noGrp="1"/>
          </p:cNvSpPr>
          <p:nvPr>
            <p:ph type="sldNum" sz="quarter" idx="46"/>
          </p:nvPr>
        </p:nvSpPr>
        <p:spPr>
          <a:xfrm>
            <a:off x="11524128" y="6575612"/>
            <a:ext cx="667871" cy="282388"/>
          </a:xfrm>
        </p:spPr>
        <p:txBody>
          <a:bodyPr/>
          <a:lstStyle>
            <a:lvl1pPr algn="ctr">
              <a:defRPr sz="800" b="0" i="0">
                <a:solidFill>
                  <a:schemeClr val="bg1"/>
                </a:solidFill>
                <a:latin typeface="Calibri" panose="020F0502020204030204" pitchFamily="34" charset="0"/>
                <a:cs typeface="Calibri" panose="020F0502020204030204" pitchFamily="34" charset="0"/>
              </a:defRPr>
            </a:lvl1pPr>
          </a:lstStyle>
          <a:p>
            <a:pPr>
              <a:defRPr/>
            </a:pPr>
            <a:fld id="{1A0BAB9A-64FA-134A-9239-0A19876BAC59}" type="slidenum">
              <a:rPr lang="en-US" smtClean="0"/>
              <a:pPr>
                <a:defRPr/>
              </a:pPr>
              <a:t>‹#›</a:t>
            </a:fld>
            <a:endParaRPr lang="en-US"/>
          </a:p>
        </p:txBody>
      </p:sp>
      <p:sp>
        <p:nvSpPr>
          <p:cNvPr id="7" name="Date Placeholder 1">
            <a:extLst>
              <a:ext uri="{FF2B5EF4-FFF2-40B4-BE49-F238E27FC236}">
                <a16:creationId xmlns:a16="http://schemas.microsoft.com/office/drawing/2014/main" id="{7A0A365C-A6CA-8B61-96FC-FC8D5111DE9D}"/>
              </a:ext>
            </a:extLst>
          </p:cNvPr>
          <p:cNvSpPr>
            <a:spLocks noGrp="1"/>
          </p:cNvSpPr>
          <p:nvPr>
            <p:ph type="dt" sz="half" idx="44"/>
          </p:nvPr>
        </p:nvSpPr>
        <p:spPr>
          <a:xfrm>
            <a:off x="10145806" y="6572673"/>
            <a:ext cx="1129553" cy="285327"/>
          </a:xfrm>
        </p:spPr>
        <p:txBody>
          <a:bodyPr lIns="0" tIns="0" rIns="0" bIns="0"/>
          <a:lstStyle>
            <a:lvl1pPr algn="r">
              <a:defRPr sz="800" b="0" i="0">
                <a:solidFill>
                  <a:srgbClr val="007AC2"/>
                </a:solidFill>
                <a:latin typeface="Calibri" panose="020F0502020204030204" pitchFamily="34" charset="0"/>
                <a:cs typeface="Calibri" panose="020F0502020204030204" pitchFamily="34" charset="0"/>
              </a:defRPr>
            </a:lvl1pPr>
          </a:lstStyle>
          <a:p>
            <a:pPr>
              <a:defRPr/>
            </a:pPr>
            <a:fld id="{D1ED2AFD-86B1-DF45-A46D-4ABBA7355EF9}" type="datetime4">
              <a:rPr lang="en-GB" smtClean="0"/>
              <a:pPr>
                <a:defRPr/>
              </a:pPr>
              <a:t>25 February 2026</a:t>
            </a:fld>
            <a:endParaRPr lang="en-US"/>
          </a:p>
        </p:txBody>
      </p:sp>
    </p:spTree>
    <p:extLst>
      <p:ext uri="{BB962C8B-B14F-4D97-AF65-F5344CB8AC3E}">
        <p14:creationId xmlns:p14="http://schemas.microsoft.com/office/powerpoint/2010/main" val="3528825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39B8C29-73ED-7D48-856D-08A4D2F71B5A}"/>
              </a:ext>
            </a:extLst>
          </p:cNvPr>
          <p:cNvSpPr>
            <a:spLocks noGrp="1"/>
          </p:cNvSpPr>
          <p:nvPr>
            <p:ph type="title" hasCustomPrompt="1"/>
          </p:nvPr>
        </p:nvSpPr>
        <p:spPr>
          <a:xfrm>
            <a:off x="1980000" y="306000"/>
            <a:ext cx="9544128" cy="461665"/>
          </a:xfrm>
          <a:prstGeom prst="rect">
            <a:avLst/>
          </a:prstGeom>
        </p:spPr>
        <p:txBody>
          <a:bodyPr wrap="square" lIns="0" tIns="0" rIns="0" bIns="0" anchor="t">
            <a:spAutoFit/>
          </a:bodyPr>
          <a:lstStyle>
            <a:lvl1pPr>
              <a:lnSpc>
                <a:spcPts val="3600"/>
              </a:lnSpc>
              <a:defRPr sz="3000" b="0" i="0" spc="0" baseline="0">
                <a:solidFill>
                  <a:srgbClr val="007AC2"/>
                </a:solidFill>
                <a:latin typeface="Calibri" panose="020F0502020204030204" pitchFamily="34" charset="0"/>
                <a:cs typeface="Calibri" panose="020F0502020204030204" pitchFamily="34" charset="0"/>
              </a:defRPr>
            </a:lvl1pPr>
          </a:lstStyle>
          <a:p>
            <a:r>
              <a:rPr lang="en-US"/>
              <a:t>Add title in here</a:t>
            </a:r>
          </a:p>
        </p:txBody>
      </p:sp>
      <p:sp>
        <p:nvSpPr>
          <p:cNvPr id="4" name="Content Placeholder 2">
            <a:extLst>
              <a:ext uri="{FF2B5EF4-FFF2-40B4-BE49-F238E27FC236}">
                <a16:creationId xmlns:a16="http://schemas.microsoft.com/office/drawing/2014/main" id="{165FB5D9-1449-A643-B187-56E1F1EF52A7}"/>
              </a:ext>
            </a:extLst>
          </p:cNvPr>
          <p:cNvSpPr>
            <a:spLocks noGrp="1"/>
          </p:cNvSpPr>
          <p:nvPr>
            <p:ph idx="1" hasCustomPrompt="1"/>
          </p:nvPr>
        </p:nvSpPr>
        <p:spPr>
          <a:xfrm>
            <a:off x="1980001" y="1260000"/>
            <a:ext cx="9544128" cy="1615827"/>
          </a:xfrm>
          <a:prstGeom prst="rect">
            <a:avLst/>
          </a:prstGeom>
        </p:spPr>
        <p:txBody>
          <a:bodyPr wrap="square" lIns="0" tIns="0" rIns="0" bIns="0">
            <a:spAutoFit/>
          </a:bodyPr>
          <a:lstStyle>
            <a:lvl1pPr marL="342900" marR="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sz="2000" b="0" i="0" baseline="0">
                <a:solidFill>
                  <a:schemeClr val="tx1"/>
                </a:solidFill>
                <a:latin typeface="Calibri" panose="020F0502020204030204" pitchFamily="34" charset="0"/>
                <a:cs typeface="Calibri" panose="020F0502020204030204" pitchFamily="34" charset="0"/>
              </a:defRPr>
            </a:lvl1pPr>
          </a:lstStyle>
          <a:p>
            <a:r>
              <a:rPr lang="en-GB"/>
              <a:t>Add bullet text here</a:t>
            </a:r>
          </a:p>
          <a:p>
            <a:r>
              <a:rPr lang="en-GB"/>
              <a:t>Add bullet text here</a:t>
            </a: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r>
              <a:rPr lang="en-GB"/>
              <a:t>Add bullet text here</a:t>
            </a:r>
          </a:p>
          <a:p>
            <a:r>
              <a:rPr lang="en-GB"/>
              <a:t>etc</a:t>
            </a:r>
          </a:p>
        </p:txBody>
      </p:sp>
      <p:sp>
        <p:nvSpPr>
          <p:cNvPr id="7" name="Footer Placeholder 2">
            <a:extLst>
              <a:ext uri="{FF2B5EF4-FFF2-40B4-BE49-F238E27FC236}">
                <a16:creationId xmlns:a16="http://schemas.microsoft.com/office/drawing/2014/main" id="{B2CF39AD-6E0E-0406-AEA4-CF25A622012A}"/>
              </a:ext>
            </a:extLst>
          </p:cNvPr>
          <p:cNvSpPr>
            <a:spLocks noGrp="1"/>
          </p:cNvSpPr>
          <p:nvPr>
            <p:ph type="ftr" sz="quarter" idx="45"/>
          </p:nvPr>
        </p:nvSpPr>
        <p:spPr>
          <a:xfrm>
            <a:off x="302559" y="6575612"/>
            <a:ext cx="10972800" cy="282388"/>
          </a:xfrm>
        </p:spPr>
        <p:txBody>
          <a:bodyPr wrap="square" lIns="0" tIns="0" rIns="0" bIns="0"/>
          <a:lstStyle>
            <a:lvl1pPr algn="l">
              <a:defRPr sz="800" b="0" i="0">
                <a:solidFill>
                  <a:srgbClr val="007AC2"/>
                </a:solidFill>
                <a:latin typeface="Calibri" panose="020F0502020204030204" pitchFamily="34" charset="0"/>
                <a:cs typeface="Calibri" panose="020F0502020204030204" pitchFamily="34" charset="0"/>
              </a:defRPr>
            </a:lvl1pPr>
          </a:lstStyle>
          <a:p>
            <a:pPr>
              <a:defRPr/>
            </a:pPr>
            <a:r>
              <a:rPr lang="en-US"/>
              <a:t>It’s easy to get more…</a:t>
            </a:r>
          </a:p>
        </p:txBody>
      </p:sp>
      <p:sp>
        <p:nvSpPr>
          <p:cNvPr id="8" name="Slide Number Placeholder 3">
            <a:extLst>
              <a:ext uri="{FF2B5EF4-FFF2-40B4-BE49-F238E27FC236}">
                <a16:creationId xmlns:a16="http://schemas.microsoft.com/office/drawing/2014/main" id="{EF840679-14CF-0ECD-A043-8B28B28641CE}"/>
              </a:ext>
            </a:extLst>
          </p:cNvPr>
          <p:cNvSpPr>
            <a:spLocks noGrp="1"/>
          </p:cNvSpPr>
          <p:nvPr>
            <p:ph type="sldNum" sz="quarter" idx="46"/>
          </p:nvPr>
        </p:nvSpPr>
        <p:spPr>
          <a:xfrm>
            <a:off x="11524128" y="6575612"/>
            <a:ext cx="667871" cy="282388"/>
          </a:xfrm>
        </p:spPr>
        <p:txBody>
          <a:bodyPr/>
          <a:lstStyle>
            <a:lvl1pPr algn="ctr">
              <a:defRPr sz="800" b="0" i="0">
                <a:solidFill>
                  <a:schemeClr val="bg1"/>
                </a:solidFill>
                <a:latin typeface="Calibri" panose="020F0502020204030204" pitchFamily="34" charset="0"/>
                <a:cs typeface="Calibri" panose="020F0502020204030204" pitchFamily="34" charset="0"/>
              </a:defRPr>
            </a:lvl1pPr>
          </a:lstStyle>
          <a:p>
            <a:pPr>
              <a:defRPr/>
            </a:pPr>
            <a:fld id="{1A0BAB9A-64FA-134A-9239-0A19876BAC59}" type="slidenum">
              <a:rPr lang="en-US" smtClean="0"/>
              <a:pPr>
                <a:defRPr/>
              </a:pPr>
              <a:t>‹#›</a:t>
            </a:fld>
            <a:endParaRPr lang="en-US"/>
          </a:p>
        </p:txBody>
      </p:sp>
      <p:sp>
        <p:nvSpPr>
          <p:cNvPr id="9" name="Date Placeholder 1">
            <a:extLst>
              <a:ext uri="{FF2B5EF4-FFF2-40B4-BE49-F238E27FC236}">
                <a16:creationId xmlns:a16="http://schemas.microsoft.com/office/drawing/2014/main" id="{D6D4DE32-8F94-231C-EFE8-1E3348A5A25F}"/>
              </a:ext>
            </a:extLst>
          </p:cNvPr>
          <p:cNvSpPr>
            <a:spLocks noGrp="1"/>
          </p:cNvSpPr>
          <p:nvPr>
            <p:ph type="dt" sz="half" idx="44"/>
          </p:nvPr>
        </p:nvSpPr>
        <p:spPr>
          <a:xfrm>
            <a:off x="10145806" y="6572673"/>
            <a:ext cx="1129553" cy="285327"/>
          </a:xfrm>
        </p:spPr>
        <p:txBody>
          <a:bodyPr lIns="0" tIns="0" rIns="0" bIns="0"/>
          <a:lstStyle>
            <a:lvl1pPr algn="r">
              <a:defRPr sz="800" b="0" i="0">
                <a:solidFill>
                  <a:srgbClr val="007AC2"/>
                </a:solidFill>
                <a:latin typeface="Calibri" panose="020F0502020204030204" pitchFamily="34" charset="0"/>
                <a:cs typeface="Calibri" panose="020F0502020204030204" pitchFamily="34" charset="0"/>
              </a:defRPr>
            </a:lvl1pPr>
          </a:lstStyle>
          <a:p>
            <a:pPr>
              <a:defRPr/>
            </a:pPr>
            <a:fld id="{D1ED2AFD-86B1-DF45-A46D-4ABBA7355EF9}" type="datetime4">
              <a:rPr lang="en-GB" smtClean="0"/>
              <a:pPr>
                <a:defRPr/>
              </a:pPr>
              <a:t>25 February 2026</a:t>
            </a:fld>
            <a:endParaRPr lang="en-US"/>
          </a:p>
        </p:txBody>
      </p:sp>
    </p:spTree>
    <p:extLst>
      <p:ext uri="{BB962C8B-B14F-4D97-AF65-F5344CB8AC3E}">
        <p14:creationId xmlns:p14="http://schemas.microsoft.com/office/powerpoint/2010/main" val="2203244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9657E3E-A41F-2746-98A7-B15101588A8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9C30510-189F-E44A-8DAD-81CF97370E1B}"/>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D5A1FB2-B3CB-4C4E-B598-F958DE94B1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D1ED2AFD-86B1-DF45-A46D-4ABBA7355EF9}" type="datetime4">
              <a:rPr lang="en-GB" smtClean="0"/>
              <a:t>25 February 2026</a:t>
            </a:fld>
            <a:endParaRPr lang="en-US"/>
          </a:p>
        </p:txBody>
      </p:sp>
      <p:sp>
        <p:nvSpPr>
          <p:cNvPr id="5" name="Footer Placeholder 4">
            <a:extLst>
              <a:ext uri="{FF2B5EF4-FFF2-40B4-BE49-F238E27FC236}">
                <a16:creationId xmlns:a16="http://schemas.microsoft.com/office/drawing/2014/main" id="{6F7001D8-6335-FF4C-90E6-E13D379C82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4C364702-0596-6041-A109-81BE7C40BF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1A0BAB9A-64FA-134A-9239-0A19876BAC5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8" r:id="rId1"/>
    <p:sldLayoutId id="2147483758" r:id="rId2"/>
    <p:sldLayoutId id="2147483762" r:id="rId3"/>
    <p:sldLayoutId id="2147483763" r:id="rId4"/>
    <p:sldLayoutId id="2147483720" r:id="rId5"/>
    <p:sldLayoutId id="2147483759" r:id="rId6"/>
    <p:sldLayoutId id="2147483761" r:id="rId7"/>
    <p:sldLayoutId id="2147483760" r:id="rId8"/>
    <p:sldLayoutId id="2147483757" r:id="rId9"/>
    <p:sldLayoutId id="2147483721" r:id="rId10"/>
    <p:sldLayoutId id="2147483719" r:id="rId11"/>
  </p:sldLayoutIdLst>
  <p:hf hdr="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ideo" Target="https://www.youtube.com/embed/LXEJNEOG7LA?feature=oembed" TargetMode="Externa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video" Target="https://www.youtube.com/embed/kNKTaFoULaQ?feature=oembed"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jpeg"/><Relationship Id="rId3" Type="http://schemas.openxmlformats.org/officeDocument/2006/relationships/image" Target="../media/image35.jpeg"/><Relationship Id="rId7" Type="http://schemas.openxmlformats.org/officeDocument/2006/relationships/image" Target="../media/image39.jpeg"/><Relationship Id="rId12"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jpeg"/><Relationship Id="rId15" Type="http://schemas.openxmlformats.org/officeDocument/2006/relationships/image" Target="../media/image47.pn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png"/><Relationship Id="rId1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8.xml"/><Relationship Id="rId5" Type="http://schemas.openxmlformats.org/officeDocument/2006/relationships/image" Target="../media/image50.jpg"/><Relationship Id="rId4" Type="http://schemas.openxmlformats.org/officeDocument/2006/relationships/image" Target="../media/image49.jp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jpeg"/><Relationship Id="rId7"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3" Type="http://schemas.openxmlformats.org/officeDocument/2006/relationships/hyperlink" Target="http://www.takeoffintravel.co.uk/" TargetMode="External"/><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61.png"/><Relationship Id="rId4" Type="http://schemas.openxmlformats.org/officeDocument/2006/relationships/hyperlink" Target="https://www.abta.com/industry-zone/reports-and-publication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1FDAB-2892-96AE-A395-45E7B7EAF381}"/>
              </a:ext>
            </a:extLst>
          </p:cNvPr>
          <p:cNvSpPr>
            <a:spLocks noGrp="1"/>
          </p:cNvSpPr>
          <p:nvPr>
            <p:ph type="ctrTitle"/>
          </p:nvPr>
        </p:nvSpPr>
        <p:spPr>
          <a:xfrm>
            <a:off x="1080095" y="4585459"/>
            <a:ext cx="8082440" cy="443198"/>
          </a:xfrm>
        </p:spPr>
        <p:txBody>
          <a:bodyPr/>
          <a:lstStyle/>
          <a:p>
            <a:r>
              <a:rPr lang="en-US" b="1"/>
              <a:t>Be Part of Travel</a:t>
            </a:r>
          </a:p>
        </p:txBody>
      </p:sp>
      <p:sp>
        <p:nvSpPr>
          <p:cNvPr id="4" name="Subtitle 3">
            <a:extLst>
              <a:ext uri="{FF2B5EF4-FFF2-40B4-BE49-F238E27FC236}">
                <a16:creationId xmlns:a16="http://schemas.microsoft.com/office/drawing/2014/main" id="{B1858688-2FDC-AA3B-1C4E-244462B4C0CB}"/>
              </a:ext>
            </a:extLst>
          </p:cNvPr>
          <p:cNvSpPr>
            <a:spLocks noGrp="1"/>
          </p:cNvSpPr>
          <p:nvPr>
            <p:ph type="subTitle" idx="1"/>
          </p:nvPr>
        </p:nvSpPr>
        <p:spPr/>
        <p:txBody>
          <a:bodyPr/>
          <a:lstStyle/>
          <a:p>
            <a:r>
              <a:rPr lang="en-GB"/>
              <a:t>Careers in Travel</a:t>
            </a:r>
          </a:p>
        </p:txBody>
      </p:sp>
    </p:spTree>
    <p:extLst>
      <p:ext uri="{BB962C8B-B14F-4D97-AF65-F5344CB8AC3E}">
        <p14:creationId xmlns:p14="http://schemas.microsoft.com/office/powerpoint/2010/main" val="172510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013D94C-B33A-575C-7B71-A0175CF49080}"/>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F0953571-C883-E3EE-4FA0-0E1C3B9F10BE}"/>
              </a:ext>
            </a:extLst>
          </p:cNvPr>
          <p:cNvSpPr>
            <a:spLocks noGrp="1"/>
          </p:cNvSpPr>
          <p:nvPr>
            <p:ph type="sldNum" sz="quarter" idx="46"/>
          </p:nvPr>
        </p:nvSpPr>
        <p:spPr/>
        <p:txBody>
          <a:bodyPr/>
          <a:lstStyle/>
          <a:p>
            <a:pPr>
              <a:defRPr/>
            </a:pPr>
            <a:fld id="{1A0BAB9A-64FA-134A-9239-0A19876BAC59}" type="slidenum">
              <a:rPr lang="en-US" smtClean="0"/>
              <a:pPr>
                <a:defRPr/>
              </a:pPr>
              <a:t>10</a:t>
            </a:fld>
            <a:endParaRPr lang="en-US"/>
          </a:p>
        </p:txBody>
      </p:sp>
      <p:sp>
        <p:nvSpPr>
          <p:cNvPr id="4" name="Title 3">
            <a:extLst>
              <a:ext uri="{FF2B5EF4-FFF2-40B4-BE49-F238E27FC236}">
                <a16:creationId xmlns:a16="http://schemas.microsoft.com/office/drawing/2014/main" id="{CA1A1CF6-1767-31E0-601D-2DCD419D221B}"/>
              </a:ext>
            </a:extLst>
          </p:cNvPr>
          <p:cNvSpPr>
            <a:spLocks noGrp="1"/>
          </p:cNvSpPr>
          <p:nvPr>
            <p:ph type="title"/>
          </p:nvPr>
        </p:nvSpPr>
        <p:spPr/>
        <p:txBody>
          <a:bodyPr/>
          <a:lstStyle/>
          <a:p>
            <a:r>
              <a:rPr lang="en-US"/>
              <a:t>About ABTA</a:t>
            </a:r>
            <a:endParaRPr lang="en-GB"/>
          </a:p>
        </p:txBody>
      </p:sp>
      <p:pic>
        <p:nvPicPr>
          <p:cNvPr id="7" name="Online Media 6" title="All about ABTA">
            <a:hlinkClick r:id="" action="ppaction://media"/>
            <a:extLst>
              <a:ext uri="{FF2B5EF4-FFF2-40B4-BE49-F238E27FC236}">
                <a16:creationId xmlns:a16="http://schemas.microsoft.com/office/drawing/2014/main" id="{89601C23-A233-6BD9-1417-17DB116FBED8}"/>
              </a:ext>
            </a:extLst>
          </p:cNvPr>
          <p:cNvPicPr>
            <a:picLocks noRot="1" noChangeAspect="1"/>
          </p:cNvPicPr>
          <p:nvPr>
            <a:videoFile r:link="rId1"/>
          </p:nvPr>
        </p:nvPicPr>
        <p:blipFill>
          <a:blip r:embed="rId4"/>
          <a:stretch>
            <a:fillRect/>
          </a:stretch>
        </p:blipFill>
        <p:spPr>
          <a:xfrm>
            <a:off x="1555415" y="1028726"/>
            <a:ext cx="9544128" cy="5392432"/>
          </a:xfrm>
          <a:prstGeom prst="rect">
            <a:avLst/>
          </a:prstGeom>
        </p:spPr>
      </p:pic>
    </p:spTree>
    <p:extLst>
      <p:ext uri="{BB962C8B-B14F-4D97-AF65-F5344CB8AC3E}">
        <p14:creationId xmlns:p14="http://schemas.microsoft.com/office/powerpoint/2010/main" val="180447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4213E-F993-AC49-F65C-52183E29B06D}"/>
              </a:ext>
            </a:extLst>
          </p:cNvPr>
          <p:cNvSpPr>
            <a:spLocks noGrp="1"/>
          </p:cNvSpPr>
          <p:nvPr>
            <p:ph type="ctrTitle"/>
          </p:nvPr>
        </p:nvSpPr>
        <p:spPr>
          <a:xfrm>
            <a:off x="1080095" y="2453590"/>
            <a:ext cx="6009820" cy="886397"/>
          </a:xfrm>
        </p:spPr>
        <p:txBody>
          <a:bodyPr/>
          <a:lstStyle/>
          <a:p>
            <a:r>
              <a:rPr lang="en-US" b="1" dirty="0"/>
              <a:t>Career options in the travel industry</a:t>
            </a:r>
            <a:endParaRPr lang="en-GB" b="1" dirty="0"/>
          </a:p>
        </p:txBody>
      </p:sp>
      <p:sp>
        <p:nvSpPr>
          <p:cNvPr id="3" name="Subtitle 2">
            <a:extLst>
              <a:ext uri="{FF2B5EF4-FFF2-40B4-BE49-F238E27FC236}">
                <a16:creationId xmlns:a16="http://schemas.microsoft.com/office/drawing/2014/main" id="{9C75B6F4-0F99-B437-5A6A-BD82FAB99BCF}"/>
              </a:ext>
            </a:extLst>
          </p:cNvPr>
          <p:cNvSpPr>
            <a:spLocks noGrp="1"/>
          </p:cNvSpPr>
          <p:nvPr>
            <p:ph type="subTitle" idx="1"/>
          </p:nvPr>
        </p:nvSpPr>
        <p:spPr/>
        <p:txBody>
          <a:bodyPr/>
          <a:lstStyle/>
          <a:p>
            <a:r>
              <a:rPr lang="en-US" b="1" dirty="0"/>
              <a:t>What jobs could I do?</a:t>
            </a:r>
            <a:endParaRPr lang="en-GB" b="1" dirty="0"/>
          </a:p>
        </p:txBody>
      </p:sp>
    </p:spTree>
    <p:extLst>
      <p:ext uri="{BB962C8B-B14F-4D97-AF65-F5344CB8AC3E}">
        <p14:creationId xmlns:p14="http://schemas.microsoft.com/office/powerpoint/2010/main" val="3074459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8A892-EDFD-2B1A-1D66-B9F3FC03984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FE1B28-DC58-6D95-71FE-5B22C8E397B8}"/>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75BF5B54-F1F1-7875-503D-091D1A817E52}"/>
              </a:ext>
            </a:extLst>
          </p:cNvPr>
          <p:cNvSpPr>
            <a:spLocks noGrp="1"/>
          </p:cNvSpPr>
          <p:nvPr>
            <p:ph type="sldNum" sz="quarter" idx="46"/>
          </p:nvPr>
        </p:nvSpPr>
        <p:spPr/>
        <p:txBody>
          <a:bodyPr/>
          <a:lstStyle/>
          <a:p>
            <a:pPr>
              <a:defRPr/>
            </a:pPr>
            <a:fld id="{1A0BAB9A-64FA-134A-9239-0A19876BAC59}" type="slidenum">
              <a:rPr lang="en-US" smtClean="0"/>
              <a:pPr>
                <a:defRPr/>
              </a:pPr>
              <a:t>12</a:t>
            </a:fld>
            <a:endParaRPr lang="en-US"/>
          </a:p>
        </p:txBody>
      </p:sp>
      <p:sp>
        <p:nvSpPr>
          <p:cNvPr id="6" name="Title 5">
            <a:extLst>
              <a:ext uri="{FF2B5EF4-FFF2-40B4-BE49-F238E27FC236}">
                <a16:creationId xmlns:a16="http://schemas.microsoft.com/office/drawing/2014/main" id="{33B63A19-75D9-37F0-37E7-FAB56CD82A39}"/>
              </a:ext>
            </a:extLst>
          </p:cNvPr>
          <p:cNvSpPr>
            <a:spLocks noGrp="1"/>
          </p:cNvSpPr>
          <p:nvPr>
            <p:ph type="title"/>
          </p:nvPr>
        </p:nvSpPr>
        <p:spPr/>
        <p:txBody>
          <a:bodyPr/>
          <a:lstStyle/>
          <a:p>
            <a:r>
              <a:rPr lang="en-GB" b="1"/>
              <a:t>Careers in the travel industry</a:t>
            </a:r>
          </a:p>
        </p:txBody>
      </p:sp>
      <p:pic>
        <p:nvPicPr>
          <p:cNvPr id="8" name="Picture 7" descr="A close up of words&#10;&#10;AI-generated content may be incorrect.">
            <a:extLst>
              <a:ext uri="{FF2B5EF4-FFF2-40B4-BE49-F238E27FC236}">
                <a16:creationId xmlns:a16="http://schemas.microsoft.com/office/drawing/2014/main" id="{263F8278-C82B-8DE4-EA5E-E5BC0FE33149}"/>
              </a:ext>
            </a:extLst>
          </p:cNvPr>
          <p:cNvPicPr>
            <a:picLocks noChangeAspect="1"/>
          </p:cNvPicPr>
          <p:nvPr/>
        </p:nvPicPr>
        <p:blipFill>
          <a:blip r:embed="rId3"/>
          <a:stretch>
            <a:fillRect/>
          </a:stretch>
        </p:blipFill>
        <p:spPr>
          <a:xfrm>
            <a:off x="1414271" y="1088134"/>
            <a:ext cx="10326625" cy="5163313"/>
          </a:xfrm>
          <a:prstGeom prst="rect">
            <a:avLst/>
          </a:prstGeom>
        </p:spPr>
      </p:pic>
    </p:spTree>
    <p:extLst>
      <p:ext uri="{BB962C8B-B14F-4D97-AF65-F5344CB8AC3E}">
        <p14:creationId xmlns:p14="http://schemas.microsoft.com/office/powerpoint/2010/main" val="1364553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665D8-9E17-6AF4-5029-F8DFC2599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1D3F1-1737-D094-862B-D72227A7D218}"/>
              </a:ext>
            </a:extLst>
          </p:cNvPr>
          <p:cNvSpPr>
            <a:spLocks noGrp="1"/>
          </p:cNvSpPr>
          <p:nvPr>
            <p:ph type="ctrTitle"/>
          </p:nvPr>
        </p:nvSpPr>
        <p:spPr>
          <a:xfrm>
            <a:off x="1080000" y="3395074"/>
            <a:ext cx="8804229" cy="1329595"/>
          </a:xfrm>
        </p:spPr>
        <p:txBody>
          <a:bodyPr/>
          <a:lstStyle/>
          <a:p>
            <a:r>
              <a:rPr lang="en-US" b="1" dirty="0">
                <a:latin typeface="Calibri"/>
                <a:ea typeface="Calibri"/>
                <a:cs typeface="Calibri"/>
              </a:rPr>
              <a:t>Why work in the travel industry?</a:t>
            </a:r>
            <a:br>
              <a:rPr lang="en-US" b="1" dirty="0"/>
            </a:br>
            <a:br>
              <a:rPr lang="en-US" b="1" dirty="0"/>
            </a:br>
            <a:endParaRPr lang="en-US" b="1" dirty="0"/>
          </a:p>
        </p:txBody>
      </p:sp>
    </p:spTree>
    <p:extLst>
      <p:ext uri="{BB962C8B-B14F-4D97-AF65-F5344CB8AC3E}">
        <p14:creationId xmlns:p14="http://schemas.microsoft.com/office/powerpoint/2010/main" val="3374020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4BE3F-7F45-A419-53D1-7597535F819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F010D4B3-E509-CC3E-D0AF-22383014D500}"/>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5F5B6052-6CF5-AD33-179A-F837FFAC55A5}"/>
              </a:ext>
            </a:extLst>
          </p:cNvPr>
          <p:cNvSpPr>
            <a:spLocks noGrp="1"/>
          </p:cNvSpPr>
          <p:nvPr>
            <p:ph type="sldNum" sz="quarter" idx="46"/>
          </p:nvPr>
        </p:nvSpPr>
        <p:spPr/>
        <p:txBody>
          <a:bodyPr/>
          <a:lstStyle/>
          <a:p>
            <a:pPr>
              <a:defRPr/>
            </a:pPr>
            <a:fld id="{1A0BAB9A-64FA-134A-9239-0A19876BAC59}" type="slidenum">
              <a:rPr lang="en-US" smtClean="0"/>
              <a:pPr>
                <a:defRPr/>
              </a:pPr>
              <a:t>14</a:t>
            </a:fld>
            <a:endParaRPr lang="en-US"/>
          </a:p>
        </p:txBody>
      </p:sp>
      <p:sp>
        <p:nvSpPr>
          <p:cNvPr id="5" name="Title 4">
            <a:extLst>
              <a:ext uri="{FF2B5EF4-FFF2-40B4-BE49-F238E27FC236}">
                <a16:creationId xmlns:a16="http://schemas.microsoft.com/office/drawing/2014/main" id="{5022680C-D1A8-5488-481A-F331C3D8B7BE}"/>
              </a:ext>
            </a:extLst>
          </p:cNvPr>
          <p:cNvSpPr>
            <a:spLocks noGrp="1"/>
          </p:cNvSpPr>
          <p:nvPr>
            <p:ph type="title"/>
          </p:nvPr>
        </p:nvSpPr>
        <p:spPr/>
        <p:txBody>
          <a:bodyPr/>
          <a:lstStyle/>
          <a:p>
            <a:r>
              <a:rPr lang="en-GB"/>
              <a:t>Why work in the travel industry</a:t>
            </a:r>
          </a:p>
        </p:txBody>
      </p:sp>
      <p:pic>
        <p:nvPicPr>
          <p:cNvPr id="6" name="Online Media 5" title="Looking for a new career adventure? #BePartOfTravel">
            <a:hlinkClick r:id="" action="ppaction://media"/>
            <a:extLst>
              <a:ext uri="{FF2B5EF4-FFF2-40B4-BE49-F238E27FC236}">
                <a16:creationId xmlns:a16="http://schemas.microsoft.com/office/drawing/2014/main" id="{8783A804-99AF-8CCB-B7ED-6B33F91F4F77}"/>
              </a:ext>
            </a:extLst>
          </p:cNvPr>
          <p:cNvPicPr>
            <a:picLocks noRot="1" noChangeAspect="1"/>
          </p:cNvPicPr>
          <p:nvPr>
            <a:videoFile r:link="rId1"/>
          </p:nvPr>
        </p:nvPicPr>
        <p:blipFill>
          <a:blip r:embed="rId4"/>
          <a:stretch>
            <a:fillRect/>
          </a:stretch>
        </p:blipFill>
        <p:spPr>
          <a:xfrm>
            <a:off x="1737723" y="1076066"/>
            <a:ext cx="9436245" cy="5331490"/>
          </a:xfrm>
          <a:prstGeom prst="rect">
            <a:avLst/>
          </a:prstGeom>
        </p:spPr>
      </p:pic>
    </p:spTree>
    <p:extLst>
      <p:ext uri="{BB962C8B-B14F-4D97-AF65-F5344CB8AC3E}">
        <p14:creationId xmlns:p14="http://schemas.microsoft.com/office/powerpoint/2010/main" val="289679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E6270D-7CEC-9C82-99DE-F873E1F11FD4}"/>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5D326217-E73B-7380-7BAA-6BB51CE6DF94}"/>
              </a:ext>
            </a:extLst>
          </p:cNvPr>
          <p:cNvSpPr>
            <a:spLocks noGrp="1"/>
          </p:cNvSpPr>
          <p:nvPr>
            <p:ph type="sldNum" sz="quarter" idx="46"/>
          </p:nvPr>
        </p:nvSpPr>
        <p:spPr/>
        <p:txBody>
          <a:bodyPr/>
          <a:lstStyle/>
          <a:p>
            <a:pPr>
              <a:defRPr/>
            </a:pPr>
            <a:fld id="{1A0BAB9A-64FA-134A-9239-0A19876BAC59}" type="slidenum">
              <a:rPr lang="en-US" smtClean="0"/>
              <a:pPr>
                <a:defRPr/>
              </a:pPr>
              <a:t>15</a:t>
            </a:fld>
            <a:endParaRPr lang="en-US"/>
          </a:p>
        </p:txBody>
      </p:sp>
      <p:pic>
        <p:nvPicPr>
          <p:cNvPr id="7" name="Picture 6" descr="A person smiling at a computer">
            <a:extLst>
              <a:ext uri="{FF2B5EF4-FFF2-40B4-BE49-F238E27FC236}">
                <a16:creationId xmlns:a16="http://schemas.microsoft.com/office/drawing/2014/main" id="{1D90F8C6-113C-A0F8-72DE-68055FF2629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70422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6A7ABF1-9127-503C-C16F-86E471834EB8}"/>
              </a:ext>
            </a:extLst>
          </p:cNvPr>
          <p:cNvSpPr>
            <a:spLocks noGrp="1"/>
          </p:cNvSpPr>
          <p:nvPr>
            <p:ph type="ftr" sz="quarter" idx="45"/>
          </p:nvPr>
        </p:nvSpPr>
        <p:spPr/>
        <p:txBody>
          <a:bodyPr/>
          <a:lstStyle/>
          <a:p>
            <a:pPr>
              <a:defRPr/>
            </a:pPr>
            <a:r>
              <a:rPr lang="en-US"/>
              <a:t>It’s easy to get more…</a:t>
            </a:r>
          </a:p>
        </p:txBody>
      </p:sp>
      <p:sp>
        <p:nvSpPr>
          <p:cNvPr id="4" name="Slide Number Placeholder 3">
            <a:extLst>
              <a:ext uri="{FF2B5EF4-FFF2-40B4-BE49-F238E27FC236}">
                <a16:creationId xmlns:a16="http://schemas.microsoft.com/office/drawing/2014/main" id="{B0162745-16A5-488D-0C02-4F84A014E14C}"/>
              </a:ext>
            </a:extLst>
          </p:cNvPr>
          <p:cNvSpPr>
            <a:spLocks noGrp="1"/>
          </p:cNvSpPr>
          <p:nvPr>
            <p:ph type="sldNum" sz="quarter" idx="46"/>
          </p:nvPr>
        </p:nvSpPr>
        <p:spPr/>
        <p:txBody>
          <a:bodyPr/>
          <a:lstStyle/>
          <a:p>
            <a:pPr>
              <a:defRPr/>
            </a:pPr>
            <a:fld id="{1A0BAB9A-64FA-134A-9239-0A19876BAC59}" type="slidenum">
              <a:rPr lang="en-US" smtClean="0"/>
              <a:pPr>
                <a:defRPr/>
              </a:pPr>
              <a:t>16</a:t>
            </a:fld>
            <a:endParaRPr lang="en-US"/>
          </a:p>
        </p:txBody>
      </p:sp>
      <p:sp>
        <p:nvSpPr>
          <p:cNvPr id="5" name="Date Placeholder 4">
            <a:extLst>
              <a:ext uri="{FF2B5EF4-FFF2-40B4-BE49-F238E27FC236}">
                <a16:creationId xmlns:a16="http://schemas.microsoft.com/office/drawing/2014/main" id="{B54F184B-1C79-0030-3421-2F2618659C5F}"/>
              </a:ext>
            </a:extLst>
          </p:cNvPr>
          <p:cNvSpPr>
            <a:spLocks noGrp="1"/>
          </p:cNvSpPr>
          <p:nvPr>
            <p:ph type="dt" sz="half" idx="4294967295"/>
          </p:nvPr>
        </p:nvSpPr>
        <p:spPr>
          <a:xfrm>
            <a:off x="11061700" y="6572250"/>
            <a:ext cx="1130300" cy="285750"/>
          </a:xfrm>
        </p:spPr>
        <p:txBody>
          <a:bodyPr/>
          <a:lstStyle/>
          <a:p>
            <a:pPr>
              <a:defRPr/>
            </a:pPr>
            <a:fld id="{D1ED2AFD-86B1-DF45-A46D-4ABBA7355EF9}" type="datetime4">
              <a:rPr lang="en-GB" smtClean="0"/>
              <a:pPr>
                <a:defRPr/>
              </a:pPr>
              <a:t>25 February 2026</a:t>
            </a:fld>
            <a:endParaRPr lang="en-US"/>
          </a:p>
        </p:txBody>
      </p:sp>
      <p:pic>
        <p:nvPicPr>
          <p:cNvPr id="7" name="Picture 6" descr="A person pointing at a graph&#10;&#10;AI-generated content may be incorrect.">
            <a:extLst>
              <a:ext uri="{FF2B5EF4-FFF2-40B4-BE49-F238E27FC236}">
                <a16:creationId xmlns:a16="http://schemas.microsoft.com/office/drawing/2014/main" id="{EFE492AF-DFB3-9972-77F1-2773D21D5E6B}"/>
              </a:ext>
            </a:extLst>
          </p:cNvPr>
          <p:cNvPicPr>
            <a:picLocks noChangeAspect="1"/>
          </p:cNvPicPr>
          <p:nvPr/>
        </p:nvPicPr>
        <p:blipFill>
          <a:blip r:embed="rId3"/>
          <a:stretch>
            <a:fillRect/>
          </a:stretch>
        </p:blipFill>
        <p:spPr>
          <a:xfrm>
            <a:off x="2225656" y="3250"/>
            <a:ext cx="8744167" cy="6858000"/>
          </a:xfrm>
          <a:prstGeom prst="rect">
            <a:avLst/>
          </a:prstGeom>
        </p:spPr>
      </p:pic>
    </p:spTree>
    <p:extLst>
      <p:ext uri="{BB962C8B-B14F-4D97-AF65-F5344CB8AC3E}">
        <p14:creationId xmlns:p14="http://schemas.microsoft.com/office/powerpoint/2010/main" val="1884050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CBB35-9096-6619-A3C7-AA355624E1A5}"/>
              </a:ext>
            </a:extLst>
          </p:cNvPr>
          <p:cNvSpPr>
            <a:spLocks noGrp="1"/>
          </p:cNvSpPr>
          <p:nvPr>
            <p:ph type="title"/>
          </p:nvPr>
        </p:nvSpPr>
        <p:spPr>
          <a:xfrm>
            <a:off x="1980001" y="306000"/>
            <a:ext cx="9544128" cy="461665"/>
          </a:xfrm>
        </p:spPr>
        <p:txBody>
          <a:bodyPr/>
          <a:lstStyle/>
          <a:p>
            <a:r>
              <a:rPr lang="en-GB">
                <a:latin typeface="Calibri"/>
                <a:ea typeface="Calibri"/>
                <a:cs typeface="Calibri"/>
              </a:rPr>
              <a:t>Sustainability careers in travel</a:t>
            </a:r>
          </a:p>
        </p:txBody>
      </p:sp>
      <p:sp>
        <p:nvSpPr>
          <p:cNvPr id="3" name="Footer Placeholder 2">
            <a:extLst>
              <a:ext uri="{FF2B5EF4-FFF2-40B4-BE49-F238E27FC236}">
                <a16:creationId xmlns:a16="http://schemas.microsoft.com/office/drawing/2014/main" id="{1ABC0053-80AB-7211-58B3-487B5F829DDC}"/>
              </a:ext>
            </a:extLst>
          </p:cNvPr>
          <p:cNvSpPr>
            <a:spLocks noGrp="1"/>
          </p:cNvSpPr>
          <p:nvPr>
            <p:ph type="ftr" sz="quarter" idx="45"/>
          </p:nvPr>
        </p:nvSpPr>
        <p:spPr/>
        <p:txBody>
          <a:bodyPr/>
          <a:lstStyle/>
          <a:p>
            <a:pPr>
              <a:defRPr/>
            </a:pPr>
            <a:r>
              <a:rPr lang="en-US"/>
              <a:t>It’s easy to get more…</a:t>
            </a:r>
          </a:p>
        </p:txBody>
      </p:sp>
      <p:sp>
        <p:nvSpPr>
          <p:cNvPr id="4" name="Slide Number Placeholder 3">
            <a:extLst>
              <a:ext uri="{FF2B5EF4-FFF2-40B4-BE49-F238E27FC236}">
                <a16:creationId xmlns:a16="http://schemas.microsoft.com/office/drawing/2014/main" id="{1AD81E6D-6B40-0661-77C0-073EA9EB4A3A}"/>
              </a:ext>
            </a:extLst>
          </p:cNvPr>
          <p:cNvSpPr>
            <a:spLocks noGrp="1"/>
          </p:cNvSpPr>
          <p:nvPr>
            <p:ph type="sldNum" sz="quarter" idx="46"/>
          </p:nvPr>
        </p:nvSpPr>
        <p:spPr/>
        <p:txBody>
          <a:bodyPr/>
          <a:lstStyle/>
          <a:p>
            <a:pPr>
              <a:defRPr/>
            </a:pPr>
            <a:fld id="{1A0BAB9A-64FA-134A-9239-0A19876BAC59}" type="slidenum">
              <a:rPr lang="en-US" smtClean="0"/>
              <a:pPr>
                <a:defRPr/>
              </a:pPr>
              <a:t>17</a:t>
            </a:fld>
            <a:endParaRPr lang="en-US"/>
          </a:p>
        </p:txBody>
      </p:sp>
      <p:sp>
        <p:nvSpPr>
          <p:cNvPr id="5" name="Date Placeholder 4">
            <a:extLst>
              <a:ext uri="{FF2B5EF4-FFF2-40B4-BE49-F238E27FC236}">
                <a16:creationId xmlns:a16="http://schemas.microsoft.com/office/drawing/2014/main" id="{BFA1E70B-228A-FA3A-9699-3F2224EB8BCA}"/>
              </a:ext>
            </a:extLst>
          </p:cNvPr>
          <p:cNvSpPr>
            <a:spLocks noGrp="1"/>
          </p:cNvSpPr>
          <p:nvPr>
            <p:ph type="dt" sz="half" idx="44"/>
          </p:nvPr>
        </p:nvSpPr>
        <p:spPr/>
        <p:txBody>
          <a:bodyPr/>
          <a:lstStyle/>
          <a:p>
            <a:pPr>
              <a:defRPr/>
            </a:pPr>
            <a:fld id="{D1ED2AFD-86B1-DF45-A46D-4ABBA7355EF9}" type="datetime4">
              <a:rPr lang="en-GB" smtClean="0"/>
              <a:pPr>
                <a:defRPr/>
              </a:pPr>
              <a:t>25 February 2026</a:t>
            </a:fld>
            <a:endParaRPr lang="en-US"/>
          </a:p>
        </p:txBody>
      </p:sp>
      <p:pic>
        <p:nvPicPr>
          <p:cNvPr id="8" name="Content Placeholder 7">
            <a:extLst>
              <a:ext uri="{FF2B5EF4-FFF2-40B4-BE49-F238E27FC236}">
                <a16:creationId xmlns:a16="http://schemas.microsoft.com/office/drawing/2014/main" id="{B1282CDC-67E2-0A03-57A5-D9D9DE60CA46}"/>
              </a:ext>
            </a:extLst>
          </p:cNvPr>
          <p:cNvPicPr>
            <a:picLocks noGrp="1" noChangeAspect="1"/>
          </p:cNvPicPr>
          <p:nvPr>
            <p:ph idx="15"/>
          </p:nvPr>
        </p:nvPicPr>
        <p:blipFill rotWithShape="1">
          <a:blip r:embed="rId3"/>
          <a:srcRect r="20849" b="58814"/>
          <a:stretch>
            <a:fillRect/>
          </a:stretch>
        </p:blipFill>
        <p:spPr>
          <a:xfrm>
            <a:off x="302559" y="2920306"/>
            <a:ext cx="3761654" cy="2182493"/>
          </a:xfrm>
          <a:prstGeom prst="rect">
            <a:avLst/>
          </a:prstGeom>
        </p:spPr>
      </p:pic>
      <p:sp>
        <p:nvSpPr>
          <p:cNvPr id="6" name="TextBox 5">
            <a:extLst>
              <a:ext uri="{FF2B5EF4-FFF2-40B4-BE49-F238E27FC236}">
                <a16:creationId xmlns:a16="http://schemas.microsoft.com/office/drawing/2014/main" id="{4C6B862F-703F-FFCA-AE2C-1942824CC409}"/>
              </a:ext>
            </a:extLst>
          </p:cNvPr>
          <p:cNvSpPr txBox="1"/>
          <p:nvPr/>
        </p:nvSpPr>
        <p:spPr>
          <a:xfrm>
            <a:off x="4667250" y="1149231"/>
            <a:ext cx="6715125" cy="4832092"/>
          </a:xfrm>
          <a:prstGeom prst="rect">
            <a:avLst/>
          </a:prstGeom>
          <a:noFill/>
        </p:spPr>
        <p:txBody>
          <a:bodyPr wrap="square" rtlCol="0">
            <a:spAutoFit/>
          </a:bodyPr>
          <a:lstStyle/>
          <a:p>
            <a:r>
              <a:rPr lang="en-US" sz="2800"/>
              <a:t>“My journey began right after university – I’ve always had a keen interest in sustainability, and I saw an opportunity to champion it within the travel sector.  I wanted to make a positive impact on local communities.</a:t>
            </a:r>
          </a:p>
          <a:p>
            <a:endParaRPr lang="en-US" sz="2800"/>
          </a:p>
          <a:p>
            <a:r>
              <a:rPr lang="en-US" sz="2800"/>
              <a:t>A big challenge is the sheer size of the supply chain, wide and diverse from tracking carbon emissions to dealing with ethical concerns and managing resource use.”</a:t>
            </a:r>
            <a:endParaRPr lang="en-GB" sz="2800"/>
          </a:p>
        </p:txBody>
      </p:sp>
    </p:spTree>
    <p:extLst>
      <p:ext uri="{BB962C8B-B14F-4D97-AF65-F5344CB8AC3E}">
        <p14:creationId xmlns:p14="http://schemas.microsoft.com/office/powerpoint/2010/main" val="2009906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2E35D-26C5-2949-617A-697F1813B6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8EE531-7FAD-631E-8A7E-4BDB0ECC2057}"/>
              </a:ext>
            </a:extLst>
          </p:cNvPr>
          <p:cNvSpPr>
            <a:spLocks noGrp="1"/>
          </p:cNvSpPr>
          <p:nvPr>
            <p:ph type="title"/>
          </p:nvPr>
        </p:nvSpPr>
        <p:spPr>
          <a:xfrm>
            <a:off x="1980001" y="306000"/>
            <a:ext cx="9544128" cy="461665"/>
          </a:xfrm>
        </p:spPr>
        <p:txBody>
          <a:bodyPr/>
          <a:lstStyle/>
          <a:p>
            <a:r>
              <a:rPr lang="en-GB">
                <a:latin typeface="Calibri"/>
                <a:ea typeface="Calibri"/>
                <a:cs typeface="Calibri"/>
              </a:rPr>
              <a:t>Projects and partnerships careers in travel</a:t>
            </a:r>
          </a:p>
        </p:txBody>
      </p:sp>
      <p:sp>
        <p:nvSpPr>
          <p:cNvPr id="3" name="Footer Placeholder 2">
            <a:extLst>
              <a:ext uri="{FF2B5EF4-FFF2-40B4-BE49-F238E27FC236}">
                <a16:creationId xmlns:a16="http://schemas.microsoft.com/office/drawing/2014/main" id="{73D04ECB-8309-EC58-FE43-D558108B7A0A}"/>
              </a:ext>
            </a:extLst>
          </p:cNvPr>
          <p:cNvSpPr>
            <a:spLocks noGrp="1"/>
          </p:cNvSpPr>
          <p:nvPr>
            <p:ph type="ftr" sz="quarter" idx="45"/>
          </p:nvPr>
        </p:nvSpPr>
        <p:spPr/>
        <p:txBody>
          <a:bodyPr/>
          <a:lstStyle/>
          <a:p>
            <a:pPr>
              <a:defRPr/>
            </a:pPr>
            <a:r>
              <a:rPr lang="en-US"/>
              <a:t>It’s easy to get more…</a:t>
            </a:r>
          </a:p>
        </p:txBody>
      </p:sp>
      <p:sp>
        <p:nvSpPr>
          <p:cNvPr id="4" name="Slide Number Placeholder 3">
            <a:extLst>
              <a:ext uri="{FF2B5EF4-FFF2-40B4-BE49-F238E27FC236}">
                <a16:creationId xmlns:a16="http://schemas.microsoft.com/office/drawing/2014/main" id="{F775B525-2EBC-85FE-6ACC-8EE79EF0DE44}"/>
              </a:ext>
            </a:extLst>
          </p:cNvPr>
          <p:cNvSpPr>
            <a:spLocks noGrp="1"/>
          </p:cNvSpPr>
          <p:nvPr>
            <p:ph type="sldNum" sz="quarter" idx="46"/>
          </p:nvPr>
        </p:nvSpPr>
        <p:spPr/>
        <p:txBody>
          <a:bodyPr/>
          <a:lstStyle/>
          <a:p>
            <a:pPr>
              <a:defRPr/>
            </a:pPr>
            <a:fld id="{1A0BAB9A-64FA-134A-9239-0A19876BAC59}" type="slidenum">
              <a:rPr lang="en-US" smtClean="0"/>
              <a:pPr>
                <a:defRPr/>
              </a:pPr>
              <a:t>18</a:t>
            </a:fld>
            <a:endParaRPr lang="en-US"/>
          </a:p>
        </p:txBody>
      </p:sp>
      <p:sp>
        <p:nvSpPr>
          <p:cNvPr id="5" name="Date Placeholder 4">
            <a:extLst>
              <a:ext uri="{FF2B5EF4-FFF2-40B4-BE49-F238E27FC236}">
                <a16:creationId xmlns:a16="http://schemas.microsoft.com/office/drawing/2014/main" id="{1EA161DA-2ED9-A193-FC25-B925BFEE9D73}"/>
              </a:ext>
            </a:extLst>
          </p:cNvPr>
          <p:cNvSpPr>
            <a:spLocks noGrp="1"/>
          </p:cNvSpPr>
          <p:nvPr>
            <p:ph type="dt" sz="half" idx="44"/>
          </p:nvPr>
        </p:nvSpPr>
        <p:spPr/>
        <p:txBody>
          <a:bodyPr/>
          <a:lstStyle/>
          <a:p>
            <a:pPr>
              <a:defRPr/>
            </a:pPr>
            <a:fld id="{D1ED2AFD-86B1-DF45-A46D-4ABBA7355EF9}" type="datetime4">
              <a:rPr lang="en-GB" smtClean="0"/>
              <a:pPr>
                <a:defRPr/>
              </a:pPr>
              <a:t>25 February 2026</a:t>
            </a:fld>
            <a:endParaRPr lang="en-US"/>
          </a:p>
        </p:txBody>
      </p:sp>
      <p:pic>
        <p:nvPicPr>
          <p:cNvPr id="9" name="Content Placeholder 6">
            <a:extLst>
              <a:ext uri="{FF2B5EF4-FFF2-40B4-BE49-F238E27FC236}">
                <a16:creationId xmlns:a16="http://schemas.microsoft.com/office/drawing/2014/main" id="{13853CAA-8D83-CA82-4E7D-7BF3BEE07ECB}"/>
              </a:ext>
            </a:extLst>
          </p:cNvPr>
          <p:cNvPicPr>
            <a:picLocks noGrp="1" noChangeAspect="1"/>
          </p:cNvPicPr>
          <p:nvPr>
            <p:ph idx="47"/>
          </p:nvPr>
        </p:nvPicPr>
        <p:blipFill rotWithShape="1">
          <a:blip r:embed="rId3"/>
          <a:srcRect r="23400" b="58984"/>
          <a:stretch>
            <a:fillRect/>
          </a:stretch>
        </p:blipFill>
        <p:spPr>
          <a:xfrm>
            <a:off x="1099566" y="1477917"/>
            <a:ext cx="3446481" cy="2193721"/>
          </a:xfrm>
        </p:spPr>
      </p:pic>
      <p:sp>
        <p:nvSpPr>
          <p:cNvPr id="6" name="TextBox 5">
            <a:extLst>
              <a:ext uri="{FF2B5EF4-FFF2-40B4-BE49-F238E27FC236}">
                <a16:creationId xmlns:a16="http://schemas.microsoft.com/office/drawing/2014/main" id="{DDF66EDE-AE50-5553-CE77-52BA3EBD7A97}"/>
              </a:ext>
            </a:extLst>
          </p:cNvPr>
          <p:cNvSpPr txBox="1"/>
          <p:nvPr/>
        </p:nvSpPr>
        <p:spPr>
          <a:xfrm>
            <a:off x="4809067" y="1411983"/>
            <a:ext cx="6863644" cy="2831544"/>
          </a:xfrm>
          <a:prstGeom prst="rect">
            <a:avLst/>
          </a:prstGeom>
          <a:noFill/>
        </p:spPr>
        <p:txBody>
          <a:bodyPr wrap="square" rtlCol="0">
            <a:spAutoFit/>
          </a:bodyPr>
          <a:lstStyle/>
          <a:p>
            <a:r>
              <a:rPr lang="en-US" sz="2000"/>
              <a:t>“We work with community-led enterprises to develop their business skills and products, address social, economic and environmental issues.  We partner with travel companies to uplift women, youth and indigenous people, improve food and water security, champion rights and safeguard cultures.</a:t>
            </a:r>
          </a:p>
          <a:p>
            <a:endParaRPr lang="en-US" sz="2000"/>
          </a:p>
          <a:p>
            <a:r>
              <a:rPr lang="en-US" sz="2000"/>
              <a:t>My role leads global climate and biodiversity crisis response, to integrate adaptability and resilience into tourism initiatives.</a:t>
            </a:r>
          </a:p>
          <a:p>
            <a:endParaRPr lang="en-US"/>
          </a:p>
        </p:txBody>
      </p:sp>
      <p:sp>
        <p:nvSpPr>
          <p:cNvPr id="8" name="TextBox 7">
            <a:extLst>
              <a:ext uri="{FF2B5EF4-FFF2-40B4-BE49-F238E27FC236}">
                <a16:creationId xmlns:a16="http://schemas.microsoft.com/office/drawing/2014/main" id="{FE0B9CB7-EB48-CF7F-C9B1-CC881C93C3C0}"/>
              </a:ext>
            </a:extLst>
          </p:cNvPr>
          <p:cNvSpPr txBox="1"/>
          <p:nvPr/>
        </p:nvSpPr>
        <p:spPr>
          <a:xfrm>
            <a:off x="1099566" y="4041255"/>
            <a:ext cx="10424562" cy="2123658"/>
          </a:xfrm>
          <a:prstGeom prst="rect">
            <a:avLst/>
          </a:prstGeom>
          <a:noFill/>
        </p:spPr>
        <p:txBody>
          <a:bodyPr wrap="square">
            <a:spAutoFit/>
          </a:bodyPr>
          <a:lstStyle/>
          <a:p>
            <a:r>
              <a:rPr lang="en-US" sz="2200"/>
              <a:t>I’ve worked in responsible and sustainable tourism for 16 years, since my third year on university I spent in Senegal, researching community-based ecotourism.</a:t>
            </a:r>
          </a:p>
          <a:p>
            <a:endParaRPr lang="en-US" sz="2200"/>
          </a:p>
          <a:p>
            <a:r>
              <a:rPr lang="en-US" sz="2200"/>
              <a:t>My journey has taken me to Sierra Leone, Benin, Haiti, Brazil, Chad, Cabo Verde, Croatia, Vietnam and Peru, working alongside private, public and third sector </a:t>
            </a:r>
            <a:r>
              <a:rPr lang="en-US" sz="2200" err="1"/>
              <a:t>organisations</a:t>
            </a:r>
            <a:r>
              <a:rPr lang="en-US" sz="2200"/>
              <a:t> to create and implement responsible and sustainable tourism models.”</a:t>
            </a:r>
            <a:endParaRPr lang="en-GB" sz="2200"/>
          </a:p>
        </p:txBody>
      </p:sp>
    </p:spTree>
    <p:extLst>
      <p:ext uri="{BB962C8B-B14F-4D97-AF65-F5344CB8AC3E}">
        <p14:creationId xmlns:p14="http://schemas.microsoft.com/office/powerpoint/2010/main" val="87727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2D91609-DCFF-8607-551C-567BC15C97C3}"/>
              </a:ext>
            </a:extLst>
          </p:cNvPr>
          <p:cNvSpPr>
            <a:spLocks noGrp="1"/>
          </p:cNvSpPr>
          <p:nvPr>
            <p:ph type="ftr" sz="quarter" idx="45"/>
          </p:nvPr>
        </p:nvSpPr>
        <p:spPr/>
        <p:txBody>
          <a:bodyPr/>
          <a:lstStyle/>
          <a:p>
            <a:pPr>
              <a:defRPr/>
            </a:pPr>
            <a:r>
              <a:rPr lang="en-US"/>
              <a:t>It’s easy to get more…</a:t>
            </a:r>
          </a:p>
        </p:txBody>
      </p:sp>
      <p:sp>
        <p:nvSpPr>
          <p:cNvPr id="4" name="Slide Number Placeholder 3">
            <a:extLst>
              <a:ext uri="{FF2B5EF4-FFF2-40B4-BE49-F238E27FC236}">
                <a16:creationId xmlns:a16="http://schemas.microsoft.com/office/drawing/2014/main" id="{E21E1FE3-50DC-37AC-45A0-4279122F3138}"/>
              </a:ext>
            </a:extLst>
          </p:cNvPr>
          <p:cNvSpPr>
            <a:spLocks noGrp="1"/>
          </p:cNvSpPr>
          <p:nvPr>
            <p:ph type="sldNum" sz="quarter" idx="46"/>
          </p:nvPr>
        </p:nvSpPr>
        <p:spPr/>
        <p:txBody>
          <a:bodyPr/>
          <a:lstStyle/>
          <a:p>
            <a:pPr>
              <a:defRPr/>
            </a:pPr>
            <a:fld id="{1A0BAB9A-64FA-134A-9239-0A19876BAC59}" type="slidenum">
              <a:rPr lang="en-US" smtClean="0"/>
              <a:pPr>
                <a:defRPr/>
              </a:pPr>
              <a:t>19</a:t>
            </a:fld>
            <a:endParaRPr lang="en-US"/>
          </a:p>
        </p:txBody>
      </p:sp>
      <p:sp>
        <p:nvSpPr>
          <p:cNvPr id="5" name="Date Placeholder 4">
            <a:extLst>
              <a:ext uri="{FF2B5EF4-FFF2-40B4-BE49-F238E27FC236}">
                <a16:creationId xmlns:a16="http://schemas.microsoft.com/office/drawing/2014/main" id="{547A513E-1EDF-804E-DE74-78DD7909E6D1}"/>
              </a:ext>
            </a:extLst>
          </p:cNvPr>
          <p:cNvSpPr>
            <a:spLocks noGrp="1"/>
          </p:cNvSpPr>
          <p:nvPr>
            <p:ph type="dt" sz="half" idx="44"/>
          </p:nvPr>
        </p:nvSpPr>
        <p:spPr/>
        <p:txBody>
          <a:bodyPr/>
          <a:lstStyle/>
          <a:p>
            <a:pPr>
              <a:defRPr/>
            </a:pPr>
            <a:fld id="{D1ED2AFD-86B1-DF45-A46D-4ABBA7355EF9}" type="datetime4">
              <a:rPr lang="en-GB" smtClean="0"/>
              <a:pPr>
                <a:defRPr/>
              </a:pPr>
              <a:t>25 February 2026</a:t>
            </a:fld>
            <a:endParaRPr lang="en-US"/>
          </a:p>
        </p:txBody>
      </p:sp>
      <p:pic>
        <p:nvPicPr>
          <p:cNvPr id="8" name="Picture 7">
            <a:extLst>
              <a:ext uri="{FF2B5EF4-FFF2-40B4-BE49-F238E27FC236}">
                <a16:creationId xmlns:a16="http://schemas.microsoft.com/office/drawing/2014/main" id="{4A9A4900-D90F-3B20-87F7-DECA0E49D7DC}"/>
              </a:ext>
            </a:extLst>
          </p:cNvPr>
          <p:cNvPicPr>
            <a:picLocks noChangeAspect="1"/>
          </p:cNvPicPr>
          <p:nvPr/>
        </p:nvPicPr>
        <p:blipFill>
          <a:blip r:embed="rId3"/>
          <a:srcRect r="29231" b="59569"/>
          <a:stretch>
            <a:fillRect/>
          </a:stretch>
        </p:blipFill>
        <p:spPr>
          <a:xfrm>
            <a:off x="438910" y="1481856"/>
            <a:ext cx="3364994" cy="2189782"/>
          </a:xfrm>
          <a:prstGeom prst="rect">
            <a:avLst/>
          </a:prstGeom>
        </p:spPr>
      </p:pic>
      <p:sp>
        <p:nvSpPr>
          <p:cNvPr id="9" name="Title 1">
            <a:extLst>
              <a:ext uri="{FF2B5EF4-FFF2-40B4-BE49-F238E27FC236}">
                <a16:creationId xmlns:a16="http://schemas.microsoft.com/office/drawing/2014/main" id="{D7F6677C-AEB6-3095-B03B-13A31E188055}"/>
              </a:ext>
            </a:extLst>
          </p:cNvPr>
          <p:cNvSpPr>
            <a:spLocks noGrp="1"/>
          </p:cNvSpPr>
          <p:nvPr>
            <p:ph type="title"/>
          </p:nvPr>
        </p:nvSpPr>
        <p:spPr>
          <a:xfrm>
            <a:off x="1980001" y="306000"/>
            <a:ext cx="9544128" cy="461665"/>
          </a:xfrm>
        </p:spPr>
        <p:txBody>
          <a:bodyPr/>
          <a:lstStyle/>
          <a:p>
            <a:r>
              <a:rPr lang="en-GB">
                <a:latin typeface="Calibri"/>
                <a:ea typeface="Calibri"/>
                <a:cs typeface="Calibri"/>
              </a:rPr>
              <a:t>Industry partnerships careers in travel</a:t>
            </a:r>
          </a:p>
        </p:txBody>
      </p:sp>
      <p:sp>
        <p:nvSpPr>
          <p:cNvPr id="2" name="TextBox 1">
            <a:extLst>
              <a:ext uri="{FF2B5EF4-FFF2-40B4-BE49-F238E27FC236}">
                <a16:creationId xmlns:a16="http://schemas.microsoft.com/office/drawing/2014/main" id="{7CF1E781-51C0-30DA-38BF-575BB8D1D0AA}"/>
              </a:ext>
            </a:extLst>
          </p:cNvPr>
          <p:cNvSpPr txBox="1"/>
          <p:nvPr/>
        </p:nvSpPr>
        <p:spPr>
          <a:xfrm>
            <a:off x="4059936" y="1170432"/>
            <a:ext cx="7464192" cy="2677656"/>
          </a:xfrm>
          <a:prstGeom prst="rect">
            <a:avLst/>
          </a:prstGeom>
          <a:noFill/>
        </p:spPr>
        <p:txBody>
          <a:bodyPr wrap="square" rtlCol="0">
            <a:spAutoFit/>
          </a:bodyPr>
          <a:lstStyle/>
          <a:p>
            <a:r>
              <a:rPr lang="en-US" sz="2400"/>
              <a:t>“After graduating university where I studied history and classics, I spent 5 months in South America. On return I applied for a role with Latin Routes and got the role.</a:t>
            </a:r>
          </a:p>
          <a:p>
            <a:endParaRPr lang="en-US" sz="2400"/>
          </a:p>
          <a:p>
            <a:r>
              <a:rPr lang="en-US" sz="2400"/>
              <a:t>My </a:t>
            </a:r>
            <a:r>
              <a:rPr lang="en-US" sz="2400" err="1"/>
              <a:t>favourite</a:t>
            </a:r>
            <a:r>
              <a:rPr lang="en-US" sz="2400"/>
              <a:t> part was building relationships across the UK, the independence of being ‘on the road’ and hosting 50 agents on a trip to Rio de Janeiro.</a:t>
            </a:r>
          </a:p>
        </p:txBody>
      </p:sp>
      <p:sp>
        <p:nvSpPr>
          <p:cNvPr id="7" name="TextBox 6">
            <a:extLst>
              <a:ext uri="{FF2B5EF4-FFF2-40B4-BE49-F238E27FC236}">
                <a16:creationId xmlns:a16="http://schemas.microsoft.com/office/drawing/2014/main" id="{87D0B78C-6B67-BA49-4DAE-767D7FB21946}"/>
              </a:ext>
            </a:extLst>
          </p:cNvPr>
          <p:cNvSpPr txBox="1"/>
          <p:nvPr/>
        </p:nvSpPr>
        <p:spPr>
          <a:xfrm>
            <a:off x="657589" y="4054749"/>
            <a:ext cx="10866539" cy="2308324"/>
          </a:xfrm>
          <a:prstGeom prst="rect">
            <a:avLst/>
          </a:prstGeom>
          <a:noFill/>
        </p:spPr>
        <p:txBody>
          <a:bodyPr wrap="square">
            <a:spAutoFit/>
          </a:bodyPr>
          <a:lstStyle/>
          <a:p>
            <a:r>
              <a:rPr lang="en-US" sz="2400"/>
              <a:t>My current role is at Intrepid Travel which always stood out to me for their incredible trips, but also their sustainability credentials and belief that positive change can be made through the joy of travel.</a:t>
            </a:r>
          </a:p>
          <a:p>
            <a:endParaRPr lang="en-US" sz="2400"/>
          </a:p>
          <a:p>
            <a:r>
              <a:rPr lang="en-US" sz="2400"/>
              <a:t>Looking back, I’m glad I took that trip to South America and followed my own path, it’s taken me around the world and led me to a fantastic and fulfilling career.”</a:t>
            </a:r>
            <a:endParaRPr lang="en-GB" sz="2400"/>
          </a:p>
        </p:txBody>
      </p:sp>
    </p:spTree>
    <p:extLst>
      <p:ext uri="{BB962C8B-B14F-4D97-AF65-F5344CB8AC3E}">
        <p14:creationId xmlns:p14="http://schemas.microsoft.com/office/powerpoint/2010/main" val="495187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5A852-F323-2276-0937-25ECEF7B42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0B70642-C4E0-5756-2C7A-4C0E253B6298}"/>
              </a:ext>
            </a:extLst>
          </p:cNvPr>
          <p:cNvSpPr>
            <a:spLocks noGrp="1"/>
          </p:cNvSpPr>
          <p:nvPr>
            <p:ph type="title"/>
          </p:nvPr>
        </p:nvSpPr>
        <p:spPr/>
        <p:txBody>
          <a:bodyPr/>
          <a:lstStyle/>
          <a:p>
            <a:r>
              <a:rPr lang="en-GB"/>
              <a:t>Agenda</a:t>
            </a:r>
          </a:p>
        </p:txBody>
      </p:sp>
      <p:sp>
        <p:nvSpPr>
          <p:cNvPr id="4" name="Content Placeholder 3">
            <a:extLst>
              <a:ext uri="{FF2B5EF4-FFF2-40B4-BE49-F238E27FC236}">
                <a16:creationId xmlns:a16="http://schemas.microsoft.com/office/drawing/2014/main" id="{4F67C683-722A-72C0-37BF-79FA81350E76}"/>
              </a:ext>
            </a:extLst>
          </p:cNvPr>
          <p:cNvSpPr>
            <a:spLocks noGrp="1"/>
          </p:cNvSpPr>
          <p:nvPr>
            <p:ph idx="17"/>
          </p:nvPr>
        </p:nvSpPr>
        <p:spPr>
          <a:xfrm>
            <a:off x="1980000" y="1619073"/>
            <a:ext cx="9544128" cy="359073"/>
          </a:xfrm>
        </p:spPr>
        <p:txBody>
          <a:bodyPr/>
          <a:lstStyle/>
          <a:p>
            <a:r>
              <a:rPr lang="en-GB" dirty="0"/>
              <a:t>#BePartofTravel with a career in the travel industry </a:t>
            </a:r>
          </a:p>
        </p:txBody>
      </p:sp>
      <p:sp>
        <p:nvSpPr>
          <p:cNvPr id="5" name="Footer Placeholder 4">
            <a:extLst>
              <a:ext uri="{FF2B5EF4-FFF2-40B4-BE49-F238E27FC236}">
                <a16:creationId xmlns:a16="http://schemas.microsoft.com/office/drawing/2014/main" id="{4F49E46B-70DC-2357-64BF-BF985B5700AD}"/>
              </a:ext>
            </a:extLst>
          </p:cNvPr>
          <p:cNvSpPr>
            <a:spLocks noGrp="1"/>
          </p:cNvSpPr>
          <p:nvPr>
            <p:ph type="ftr" sz="quarter" idx="45"/>
          </p:nvPr>
        </p:nvSpPr>
        <p:spPr>
          <a:xfrm>
            <a:off x="224921" y="6575612"/>
            <a:ext cx="10972800" cy="282388"/>
          </a:xfrm>
        </p:spPr>
        <p:txBody>
          <a:bodyPr/>
          <a:lstStyle/>
          <a:p>
            <a:pPr>
              <a:defRPr/>
            </a:pPr>
            <a:r>
              <a:rPr lang="en-US"/>
              <a:t>Careers in  travel </a:t>
            </a:r>
          </a:p>
        </p:txBody>
      </p:sp>
      <p:sp>
        <p:nvSpPr>
          <p:cNvPr id="6" name="Slide Number Placeholder 5">
            <a:extLst>
              <a:ext uri="{FF2B5EF4-FFF2-40B4-BE49-F238E27FC236}">
                <a16:creationId xmlns:a16="http://schemas.microsoft.com/office/drawing/2014/main" id="{D1845903-8287-662D-0BE7-0AA217B9A0F9}"/>
              </a:ext>
            </a:extLst>
          </p:cNvPr>
          <p:cNvSpPr>
            <a:spLocks noGrp="1"/>
          </p:cNvSpPr>
          <p:nvPr>
            <p:ph type="sldNum" sz="quarter" idx="46"/>
          </p:nvPr>
        </p:nvSpPr>
        <p:spPr/>
        <p:txBody>
          <a:bodyPr/>
          <a:lstStyle/>
          <a:p>
            <a:pPr>
              <a:defRPr/>
            </a:pPr>
            <a:fld id="{1A0BAB9A-64FA-134A-9239-0A19876BAC59}" type="slidenum">
              <a:rPr lang="en-US" smtClean="0"/>
              <a:pPr>
                <a:defRPr/>
              </a:pPr>
              <a:t>2</a:t>
            </a:fld>
            <a:endParaRPr lang="en-US"/>
          </a:p>
        </p:txBody>
      </p:sp>
      <p:sp>
        <p:nvSpPr>
          <p:cNvPr id="7" name="Date Placeholder 6">
            <a:extLst>
              <a:ext uri="{FF2B5EF4-FFF2-40B4-BE49-F238E27FC236}">
                <a16:creationId xmlns:a16="http://schemas.microsoft.com/office/drawing/2014/main" id="{FBE4948B-675D-5870-BE73-9C0B39350E89}"/>
              </a:ext>
            </a:extLst>
          </p:cNvPr>
          <p:cNvSpPr>
            <a:spLocks noGrp="1"/>
          </p:cNvSpPr>
          <p:nvPr>
            <p:ph type="dt" sz="half" idx="44"/>
          </p:nvPr>
        </p:nvSpPr>
        <p:spPr/>
        <p:txBody>
          <a:bodyPr/>
          <a:lstStyle/>
          <a:p>
            <a:pPr>
              <a:defRPr/>
            </a:pPr>
            <a:fld id="{D1ED2AFD-86B1-DF45-A46D-4ABBA7355EF9}" type="datetime4">
              <a:rPr lang="en-GB" smtClean="0"/>
              <a:pPr>
                <a:defRPr/>
              </a:pPr>
              <a:t>25 February 2026</a:t>
            </a:fld>
            <a:endParaRPr lang="en-US"/>
          </a:p>
        </p:txBody>
      </p:sp>
      <p:sp>
        <p:nvSpPr>
          <p:cNvPr id="2" name="Content Placeholder 1">
            <a:extLst>
              <a:ext uri="{FF2B5EF4-FFF2-40B4-BE49-F238E27FC236}">
                <a16:creationId xmlns:a16="http://schemas.microsoft.com/office/drawing/2014/main" id="{5587D8E7-47B9-D8DD-04B9-696855BD13D9}"/>
              </a:ext>
            </a:extLst>
          </p:cNvPr>
          <p:cNvSpPr>
            <a:spLocks noGrp="1"/>
          </p:cNvSpPr>
          <p:nvPr>
            <p:ph idx="1"/>
          </p:nvPr>
        </p:nvSpPr>
        <p:spPr>
          <a:xfrm>
            <a:off x="1980000" y="2582044"/>
            <a:ext cx="9544128" cy="2923877"/>
          </a:xfrm>
        </p:spPr>
        <p:txBody>
          <a:bodyPr/>
          <a:lstStyle/>
          <a:p>
            <a:pPr marL="342900" lvl="0" indent="-342900">
              <a:buSzPts val="1000"/>
              <a:buFont typeface="Symbol" panose="05050102010706020507" pitchFamily="18" charset="2"/>
              <a:buChar char=""/>
              <a:tabLst>
                <a:tab pos="457200" algn="l"/>
              </a:tabLst>
            </a:pPr>
            <a:r>
              <a:rPr lang="en-GB" dirty="0">
                <a:effectLst/>
                <a:latin typeface="Calibri"/>
                <a:ea typeface="Calibri"/>
                <a:cs typeface="Calibri"/>
              </a:rPr>
              <a:t>What is the UK outbound </a:t>
            </a:r>
            <a:r>
              <a:rPr lang="en-GB" dirty="0">
                <a:latin typeface="Calibri"/>
                <a:ea typeface="Calibri"/>
                <a:cs typeface="Calibri"/>
              </a:rPr>
              <a:t>t</a:t>
            </a:r>
            <a:r>
              <a:rPr lang="en-GB" dirty="0">
                <a:effectLst/>
                <a:latin typeface="Calibri"/>
                <a:ea typeface="Calibri"/>
                <a:cs typeface="Calibri"/>
              </a:rPr>
              <a:t>ravel </a:t>
            </a:r>
            <a:r>
              <a:rPr lang="en-GB" dirty="0">
                <a:latin typeface="Calibri"/>
                <a:ea typeface="Calibri"/>
                <a:cs typeface="Calibri"/>
              </a:rPr>
              <a:t>i</a:t>
            </a:r>
            <a:r>
              <a:rPr lang="en-GB" dirty="0">
                <a:effectLst/>
                <a:latin typeface="Calibri"/>
                <a:ea typeface="Calibri"/>
                <a:cs typeface="Calibri"/>
              </a:rPr>
              <a:t>ndustry</a:t>
            </a:r>
            <a:r>
              <a:rPr lang="en-GB" dirty="0">
                <a:latin typeface="Calibri"/>
                <a:ea typeface="Calibri"/>
                <a:cs typeface="Calibri"/>
              </a:rPr>
              <a:t>?</a:t>
            </a:r>
          </a:p>
          <a:p>
            <a:pPr marL="342900" lvl="0" indent="-342900">
              <a:buSzPts val="1000"/>
              <a:buFont typeface="Symbol" panose="05050102010706020507" pitchFamily="18" charset="2"/>
              <a:buChar char=""/>
              <a:tabLst>
                <a:tab pos="457200" algn="l"/>
              </a:tabLst>
            </a:pPr>
            <a:r>
              <a:rPr lang="en-GB" dirty="0">
                <a:effectLst/>
                <a:latin typeface="Calibri"/>
                <a:ea typeface="Calibri"/>
                <a:cs typeface="Calibri"/>
              </a:rPr>
              <a:t>About ABTA – The Travel Trade Association</a:t>
            </a:r>
            <a:endParaRPr lang="en-GB"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dirty="0">
                <a:effectLst/>
                <a:latin typeface="Calibri"/>
                <a:ea typeface="Calibri"/>
                <a:cs typeface="Calibri"/>
              </a:rPr>
              <a:t>Wh</a:t>
            </a:r>
            <a:r>
              <a:rPr lang="en-GB" dirty="0">
                <a:latin typeface="Calibri"/>
                <a:ea typeface="Calibri"/>
                <a:cs typeface="Calibri"/>
              </a:rPr>
              <a:t>y work in the travel industry?</a:t>
            </a:r>
            <a:endParaRPr lang="en-GB" dirty="0">
              <a:effectLst/>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en-GB" dirty="0">
                <a:latin typeface="Calibri"/>
                <a:ea typeface="Calibri"/>
                <a:cs typeface="Calibri"/>
              </a:rPr>
              <a:t>Career options in the travel industry</a:t>
            </a:r>
          </a:p>
          <a:p>
            <a:pPr marL="342900" lvl="0" indent="-342900">
              <a:buSzPts val="1000"/>
              <a:buFont typeface="Symbol" panose="05050102010706020507" pitchFamily="18" charset="2"/>
              <a:buChar char=""/>
              <a:tabLst>
                <a:tab pos="457200" algn="l"/>
              </a:tabLst>
            </a:pPr>
            <a:r>
              <a:rPr lang="en-GB" dirty="0">
                <a:latin typeface="Calibri"/>
                <a:ea typeface="Calibri"/>
                <a:cs typeface="Calibri"/>
              </a:rPr>
              <a:t>Education and career development</a:t>
            </a:r>
          </a:p>
          <a:p>
            <a:pPr marL="342900" lvl="0" indent="-342900">
              <a:buSzPts val="1000"/>
              <a:buFont typeface="Symbol" panose="05050102010706020507" pitchFamily="18" charset="2"/>
              <a:buChar char=""/>
              <a:tabLst>
                <a:tab pos="457200" algn="l"/>
              </a:tabLst>
            </a:pPr>
            <a:r>
              <a:rPr lang="en-GB" dirty="0">
                <a:latin typeface="Calibri"/>
                <a:ea typeface="Calibri"/>
                <a:cs typeface="Calibri"/>
              </a:rPr>
              <a:t>Resources for students</a:t>
            </a:r>
          </a:p>
          <a:p>
            <a:pPr marL="342900" lvl="0" indent="-342900">
              <a:buSzPts val="1000"/>
              <a:buFont typeface="Symbol" panose="05050102010706020507" pitchFamily="18" charset="2"/>
              <a:buChar char=""/>
              <a:tabLst>
                <a:tab pos="457200" algn="l"/>
              </a:tabLst>
            </a:pPr>
            <a:r>
              <a:rPr lang="en-GB" dirty="0">
                <a:latin typeface="Calibri"/>
                <a:ea typeface="Calibri"/>
                <a:cs typeface="Calibri"/>
              </a:rPr>
              <a:t>Travel advice</a:t>
            </a:r>
          </a:p>
        </p:txBody>
      </p:sp>
    </p:spTree>
    <p:extLst>
      <p:ext uri="{BB962C8B-B14F-4D97-AF65-F5344CB8AC3E}">
        <p14:creationId xmlns:p14="http://schemas.microsoft.com/office/powerpoint/2010/main" val="2639717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74E08-EA8C-DB72-B5CE-1C6ED99D2469}"/>
              </a:ext>
            </a:extLst>
          </p:cNvPr>
          <p:cNvSpPr>
            <a:spLocks noGrp="1"/>
          </p:cNvSpPr>
          <p:nvPr>
            <p:ph type="ctrTitle"/>
          </p:nvPr>
        </p:nvSpPr>
        <p:spPr>
          <a:xfrm>
            <a:off x="1080095" y="2896788"/>
            <a:ext cx="6009820" cy="886397"/>
          </a:xfrm>
        </p:spPr>
        <p:txBody>
          <a:bodyPr/>
          <a:lstStyle/>
          <a:p>
            <a:r>
              <a:rPr lang="en-US" b="1" dirty="0"/>
              <a:t>Education and</a:t>
            </a:r>
            <a:br>
              <a:rPr lang="en-US" b="1" dirty="0"/>
            </a:br>
            <a:r>
              <a:rPr lang="en-US" b="1" dirty="0"/>
              <a:t>Career Development</a:t>
            </a:r>
          </a:p>
        </p:txBody>
      </p:sp>
    </p:spTree>
    <p:extLst>
      <p:ext uri="{BB962C8B-B14F-4D97-AF65-F5344CB8AC3E}">
        <p14:creationId xmlns:p14="http://schemas.microsoft.com/office/powerpoint/2010/main" val="3642899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1E1685-DD36-FF55-8922-5902DF07B2A2}"/>
              </a:ext>
            </a:extLst>
          </p:cNvPr>
          <p:cNvSpPr>
            <a:spLocks noGrp="1"/>
          </p:cNvSpPr>
          <p:nvPr>
            <p:ph type="title"/>
          </p:nvPr>
        </p:nvSpPr>
        <p:spPr/>
        <p:txBody>
          <a:bodyPr/>
          <a:lstStyle/>
          <a:p>
            <a:r>
              <a:rPr lang="en-US"/>
              <a:t>Education and career development</a:t>
            </a:r>
          </a:p>
        </p:txBody>
      </p:sp>
      <p:sp>
        <p:nvSpPr>
          <p:cNvPr id="2" name="Footer Placeholder 1">
            <a:extLst>
              <a:ext uri="{FF2B5EF4-FFF2-40B4-BE49-F238E27FC236}">
                <a16:creationId xmlns:a16="http://schemas.microsoft.com/office/drawing/2014/main" id="{A2F48A00-E6C4-7202-547A-81CE0C11776E}"/>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1AD45B3B-0AA5-5E33-BEFB-0D41E3C28B2F}"/>
              </a:ext>
            </a:extLst>
          </p:cNvPr>
          <p:cNvSpPr>
            <a:spLocks noGrp="1"/>
          </p:cNvSpPr>
          <p:nvPr>
            <p:ph type="sldNum" sz="quarter" idx="46"/>
          </p:nvPr>
        </p:nvSpPr>
        <p:spPr/>
        <p:txBody>
          <a:bodyPr/>
          <a:lstStyle/>
          <a:p>
            <a:pPr>
              <a:defRPr/>
            </a:pPr>
            <a:fld id="{1A0BAB9A-64FA-134A-9239-0A19876BAC59}" type="slidenum">
              <a:rPr lang="en-US" smtClean="0"/>
              <a:pPr>
                <a:defRPr/>
              </a:pPr>
              <a:t>21</a:t>
            </a:fld>
            <a:endParaRPr lang="en-US"/>
          </a:p>
        </p:txBody>
      </p:sp>
      <p:pic>
        <p:nvPicPr>
          <p:cNvPr id="7" name="Picture 6">
            <a:extLst>
              <a:ext uri="{FF2B5EF4-FFF2-40B4-BE49-F238E27FC236}">
                <a16:creationId xmlns:a16="http://schemas.microsoft.com/office/drawing/2014/main" id="{97977BE7-5C84-4DA4-F6AA-9789B8DBAD58}"/>
              </a:ext>
            </a:extLst>
          </p:cNvPr>
          <p:cNvPicPr>
            <a:picLocks noChangeAspect="1"/>
          </p:cNvPicPr>
          <p:nvPr/>
        </p:nvPicPr>
        <p:blipFill>
          <a:blip r:embed="rId3"/>
          <a:stretch>
            <a:fillRect/>
          </a:stretch>
        </p:blipFill>
        <p:spPr>
          <a:xfrm>
            <a:off x="1086166" y="2288739"/>
            <a:ext cx="10437962" cy="3309261"/>
          </a:xfrm>
          <a:prstGeom prst="rect">
            <a:avLst/>
          </a:prstGeom>
        </p:spPr>
      </p:pic>
    </p:spTree>
    <p:extLst>
      <p:ext uri="{BB962C8B-B14F-4D97-AF65-F5344CB8AC3E}">
        <p14:creationId xmlns:p14="http://schemas.microsoft.com/office/powerpoint/2010/main" val="3250570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1E1685-DD36-FF55-8922-5902DF07B2A2}"/>
              </a:ext>
            </a:extLst>
          </p:cNvPr>
          <p:cNvSpPr>
            <a:spLocks noGrp="1"/>
          </p:cNvSpPr>
          <p:nvPr>
            <p:ph type="title"/>
          </p:nvPr>
        </p:nvSpPr>
        <p:spPr/>
        <p:txBody>
          <a:bodyPr/>
          <a:lstStyle/>
          <a:p>
            <a:r>
              <a:rPr lang="en-US"/>
              <a:t>Education and career development</a:t>
            </a:r>
          </a:p>
        </p:txBody>
      </p:sp>
      <p:sp>
        <p:nvSpPr>
          <p:cNvPr id="8" name="Content Placeholder 7">
            <a:extLst>
              <a:ext uri="{FF2B5EF4-FFF2-40B4-BE49-F238E27FC236}">
                <a16:creationId xmlns:a16="http://schemas.microsoft.com/office/drawing/2014/main" id="{0F35A063-BA75-64C0-B13B-84742921E6D8}"/>
              </a:ext>
            </a:extLst>
          </p:cNvPr>
          <p:cNvSpPr>
            <a:spLocks noGrp="1"/>
          </p:cNvSpPr>
          <p:nvPr>
            <p:ph idx="17"/>
          </p:nvPr>
        </p:nvSpPr>
        <p:spPr/>
        <p:txBody>
          <a:bodyPr/>
          <a:lstStyle/>
          <a:p>
            <a:r>
              <a:rPr lang="en-US"/>
              <a:t>The ABTA ‘Knowledge Zone’</a:t>
            </a:r>
            <a:endParaRPr lang="en-GB"/>
          </a:p>
        </p:txBody>
      </p:sp>
      <p:sp>
        <p:nvSpPr>
          <p:cNvPr id="2" name="Footer Placeholder 1">
            <a:extLst>
              <a:ext uri="{FF2B5EF4-FFF2-40B4-BE49-F238E27FC236}">
                <a16:creationId xmlns:a16="http://schemas.microsoft.com/office/drawing/2014/main" id="{A2F48A00-E6C4-7202-547A-81CE0C11776E}"/>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1AD45B3B-0AA5-5E33-BEFB-0D41E3C28B2F}"/>
              </a:ext>
            </a:extLst>
          </p:cNvPr>
          <p:cNvSpPr>
            <a:spLocks noGrp="1"/>
          </p:cNvSpPr>
          <p:nvPr>
            <p:ph type="sldNum" sz="quarter" idx="46"/>
          </p:nvPr>
        </p:nvSpPr>
        <p:spPr/>
        <p:txBody>
          <a:bodyPr/>
          <a:lstStyle/>
          <a:p>
            <a:pPr>
              <a:defRPr/>
            </a:pPr>
            <a:fld id="{1A0BAB9A-64FA-134A-9239-0A19876BAC59}" type="slidenum">
              <a:rPr lang="en-US" smtClean="0"/>
              <a:pPr>
                <a:defRPr/>
              </a:pPr>
              <a:t>22</a:t>
            </a:fld>
            <a:endParaRPr lang="en-US"/>
          </a:p>
        </p:txBody>
      </p:sp>
      <p:pic>
        <p:nvPicPr>
          <p:cNvPr id="5" name="Picture 4">
            <a:extLst>
              <a:ext uri="{FF2B5EF4-FFF2-40B4-BE49-F238E27FC236}">
                <a16:creationId xmlns:a16="http://schemas.microsoft.com/office/drawing/2014/main" id="{00FCDCF6-14B9-464F-D0AD-F69CF927E0F2}"/>
              </a:ext>
            </a:extLst>
          </p:cNvPr>
          <p:cNvPicPr>
            <a:picLocks noChangeAspect="1"/>
          </p:cNvPicPr>
          <p:nvPr/>
        </p:nvPicPr>
        <p:blipFill>
          <a:blip r:embed="rId3"/>
          <a:stretch>
            <a:fillRect/>
          </a:stretch>
        </p:blipFill>
        <p:spPr>
          <a:xfrm>
            <a:off x="1818375" y="2111408"/>
            <a:ext cx="9065546" cy="3505276"/>
          </a:xfrm>
          <a:prstGeom prst="rect">
            <a:avLst/>
          </a:prstGeom>
        </p:spPr>
      </p:pic>
    </p:spTree>
    <p:extLst>
      <p:ext uri="{BB962C8B-B14F-4D97-AF65-F5344CB8AC3E}">
        <p14:creationId xmlns:p14="http://schemas.microsoft.com/office/powerpoint/2010/main" val="3976538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1E1685-DD36-FF55-8922-5902DF07B2A2}"/>
              </a:ext>
            </a:extLst>
          </p:cNvPr>
          <p:cNvSpPr>
            <a:spLocks noGrp="1"/>
          </p:cNvSpPr>
          <p:nvPr>
            <p:ph type="title"/>
          </p:nvPr>
        </p:nvSpPr>
        <p:spPr/>
        <p:txBody>
          <a:bodyPr/>
          <a:lstStyle/>
          <a:p>
            <a:r>
              <a:rPr lang="en-US"/>
              <a:t>Education and career development</a:t>
            </a:r>
          </a:p>
        </p:txBody>
      </p:sp>
      <p:sp>
        <p:nvSpPr>
          <p:cNvPr id="14" name="Content Placeholder 13">
            <a:extLst>
              <a:ext uri="{FF2B5EF4-FFF2-40B4-BE49-F238E27FC236}">
                <a16:creationId xmlns:a16="http://schemas.microsoft.com/office/drawing/2014/main" id="{28AB5491-52EC-DDF6-1390-A24071A48969}"/>
              </a:ext>
            </a:extLst>
          </p:cNvPr>
          <p:cNvSpPr>
            <a:spLocks noGrp="1"/>
          </p:cNvSpPr>
          <p:nvPr>
            <p:ph idx="17"/>
          </p:nvPr>
        </p:nvSpPr>
        <p:spPr>
          <a:xfrm>
            <a:off x="1481924" y="1027464"/>
            <a:ext cx="9544128" cy="359073"/>
          </a:xfrm>
        </p:spPr>
        <p:txBody>
          <a:bodyPr/>
          <a:lstStyle/>
          <a:p>
            <a:r>
              <a:rPr lang="en-US"/>
              <a:t>Free training courses for ABTA members and Education Partners </a:t>
            </a:r>
            <a:endParaRPr lang="en-GB"/>
          </a:p>
        </p:txBody>
      </p:sp>
      <p:sp>
        <p:nvSpPr>
          <p:cNvPr id="2" name="Footer Placeholder 1">
            <a:extLst>
              <a:ext uri="{FF2B5EF4-FFF2-40B4-BE49-F238E27FC236}">
                <a16:creationId xmlns:a16="http://schemas.microsoft.com/office/drawing/2014/main" id="{A2F48A00-E6C4-7202-547A-81CE0C11776E}"/>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1AD45B3B-0AA5-5E33-BEFB-0D41E3C28B2F}"/>
              </a:ext>
            </a:extLst>
          </p:cNvPr>
          <p:cNvSpPr>
            <a:spLocks noGrp="1"/>
          </p:cNvSpPr>
          <p:nvPr>
            <p:ph type="sldNum" sz="quarter" idx="46"/>
          </p:nvPr>
        </p:nvSpPr>
        <p:spPr/>
        <p:txBody>
          <a:bodyPr/>
          <a:lstStyle/>
          <a:p>
            <a:pPr>
              <a:defRPr/>
            </a:pPr>
            <a:fld id="{1A0BAB9A-64FA-134A-9239-0A19876BAC59}" type="slidenum">
              <a:rPr lang="en-US" smtClean="0"/>
              <a:pPr>
                <a:defRPr/>
              </a:pPr>
              <a:t>23</a:t>
            </a:fld>
            <a:endParaRPr lang="en-US"/>
          </a:p>
        </p:txBody>
      </p:sp>
      <p:pic>
        <p:nvPicPr>
          <p:cNvPr id="5" name="Content Placeholder 7">
            <a:extLst>
              <a:ext uri="{FF2B5EF4-FFF2-40B4-BE49-F238E27FC236}">
                <a16:creationId xmlns:a16="http://schemas.microsoft.com/office/drawing/2014/main" id="{7E7025BA-3993-F147-76BC-42CE5F3BADFA}"/>
              </a:ext>
            </a:extLst>
          </p:cNvPr>
          <p:cNvPicPr>
            <a:picLocks noChangeAspect="1"/>
          </p:cNvPicPr>
          <p:nvPr/>
        </p:nvPicPr>
        <p:blipFill>
          <a:blip r:embed="rId3"/>
          <a:stretch>
            <a:fillRect/>
          </a:stretch>
        </p:blipFill>
        <p:spPr bwMode="auto">
          <a:xfrm>
            <a:off x="1481924" y="1604243"/>
            <a:ext cx="1590121" cy="229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207BD35F-9DE0-5285-66F2-58DAF32F3FE1}"/>
              </a:ext>
            </a:extLst>
          </p:cNvPr>
          <p:cNvPicPr>
            <a:picLocks noChangeAspect="1"/>
          </p:cNvPicPr>
          <p:nvPr/>
        </p:nvPicPr>
        <p:blipFill>
          <a:blip r:embed="rId4"/>
          <a:stretch>
            <a:fillRect/>
          </a:stretch>
        </p:blipFill>
        <p:spPr>
          <a:xfrm>
            <a:off x="3160239" y="1604243"/>
            <a:ext cx="4555856" cy="2220363"/>
          </a:xfrm>
          <a:prstGeom prst="rect">
            <a:avLst/>
          </a:prstGeom>
        </p:spPr>
      </p:pic>
      <p:pic>
        <p:nvPicPr>
          <p:cNvPr id="8" name="Picture 7">
            <a:extLst>
              <a:ext uri="{FF2B5EF4-FFF2-40B4-BE49-F238E27FC236}">
                <a16:creationId xmlns:a16="http://schemas.microsoft.com/office/drawing/2014/main" id="{14500FD9-36C0-84C7-9338-609B5358A779}"/>
              </a:ext>
            </a:extLst>
          </p:cNvPr>
          <p:cNvPicPr>
            <a:picLocks noChangeAspect="1"/>
          </p:cNvPicPr>
          <p:nvPr/>
        </p:nvPicPr>
        <p:blipFill>
          <a:blip r:embed="rId5"/>
          <a:stretch>
            <a:fillRect/>
          </a:stretch>
        </p:blipFill>
        <p:spPr>
          <a:xfrm>
            <a:off x="3169638" y="4042312"/>
            <a:ext cx="4546457" cy="2220362"/>
          </a:xfrm>
          <a:prstGeom prst="rect">
            <a:avLst/>
          </a:prstGeom>
        </p:spPr>
      </p:pic>
      <p:pic>
        <p:nvPicPr>
          <p:cNvPr id="9" name="Picture 8">
            <a:extLst>
              <a:ext uri="{FF2B5EF4-FFF2-40B4-BE49-F238E27FC236}">
                <a16:creationId xmlns:a16="http://schemas.microsoft.com/office/drawing/2014/main" id="{83DD073B-DD64-7FF4-5CA2-B76DC5E1AF66}"/>
              </a:ext>
            </a:extLst>
          </p:cNvPr>
          <p:cNvPicPr>
            <a:picLocks noChangeAspect="1"/>
          </p:cNvPicPr>
          <p:nvPr/>
        </p:nvPicPr>
        <p:blipFill>
          <a:blip r:embed="rId6"/>
          <a:stretch>
            <a:fillRect/>
          </a:stretch>
        </p:blipFill>
        <p:spPr>
          <a:xfrm>
            <a:off x="1331278" y="4042312"/>
            <a:ext cx="1747162" cy="2420998"/>
          </a:xfrm>
          <a:prstGeom prst="rect">
            <a:avLst/>
          </a:prstGeom>
        </p:spPr>
      </p:pic>
      <p:pic>
        <p:nvPicPr>
          <p:cNvPr id="10" name="Content Placeholder 6">
            <a:extLst>
              <a:ext uri="{FF2B5EF4-FFF2-40B4-BE49-F238E27FC236}">
                <a16:creationId xmlns:a16="http://schemas.microsoft.com/office/drawing/2014/main" id="{6D3E549C-D322-166E-B977-A30E2E39118E}"/>
              </a:ext>
            </a:extLst>
          </p:cNvPr>
          <p:cNvPicPr>
            <a:picLocks noChangeAspect="1"/>
          </p:cNvPicPr>
          <p:nvPr/>
        </p:nvPicPr>
        <p:blipFill>
          <a:blip r:embed="rId7"/>
          <a:stretch>
            <a:fillRect/>
          </a:stretch>
        </p:blipFill>
        <p:spPr>
          <a:xfrm>
            <a:off x="8385698" y="1575494"/>
            <a:ext cx="1590121" cy="2277861"/>
          </a:xfrm>
          <a:prstGeom prst="rect">
            <a:avLst/>
          </a:prstGeom>
        </p:spPr>
      </p:pic>
      <p:pic>
        <p:nvPicPr>
          <p:cNvPr id="11" name="Content Placeholder 5">
            <a:extLst>
              <a:ext uri="{FF2B5EF4-FFF2-40B4-BE49-F238E27FC236}">
                <a16:creationId xmlns:a16="http://schemas.microsoft.com/office/drawing/2014/main" id="{EF7AE8F7-9FCF-C5A0-2851-A34F853C12F4}"/>
              </a:ext>
            </a:extLst>
          </p:cNvPr>
          <p:cNvPicPr>
            <a:picLocks noChangeAspect="1"/>
          </p:cNvPicPr>
          <p:nvPr/>
        </p:nvPicPr>
        <p:blipFill>
          <a:blip r:embed="rId8"/>
          <a:stretch>
            <a:fillRect/>
          </a:stretch>
        </p:blipFill>
        <p:spPr>
          <a:xfrm>
            <a:off x="8385698" y="4108794"/>
            <a:ext cx="1769805" cy="2004407"/>
          </a:xfrm>
          <a:prstGeom prst="rect">
            <a:avLst/>
          </a:prstGeom>
        </p:spPr>
      </p:pic>
    </p:spTree>
    <p:extLst>
      <p:ext uri="{BB962C8B-B14F-4D97-AF65-F5344CB8AC3E}">
        <p14:creationId xmlns:p14="http://schemas.microsoft.com/office/powerpoint/2010/main" val="4171537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1E1685-DD36-FF55-8922-5902DF07B2A2}"/>
              </a:ext>
            </a:extLst>
          </p:cNvPr>
          <p:cNvSpPr>
            <a:spLocks noGrp="1"/>
          </p:cNvSpPr>
          <p:nvPr>
            <p:ph type="title"/>
          </p:nvPr>
        </p:nvSpPr>
        <p:spPr>
          <a:xfrm>
            <a:off x="1980001" y="306000"/>
            <a:ext cx="9544128" cy="923330"/>
          </a:xfrm>
        </p:spPr>
        <p:txBody>
          <a:bodyPr/>
          <a:lstStyle/>
          <a:p>
            <a:r>
              <a:rPr lang="en-US" b="1"/>
              <a:t>ABTA Student Reps</a:t>
            </a:r>
            <a:br>
              <a:rPr lang="en-GB"/>
            </a:br>
            <a:endParaRPr lang="en-US"/>
          </a:p>
        </p:txBody>
      </p:sp>
      <p:sp>
        <p:nvSpPr>
          <p:cNvPr id="2" name="Footer Placeholder 1">
            <a:extLst>
              <a:ext uri="{FF2B5EF4-FFF2-40B4-BE49-F238E27FC236}">
                <a16:creationId xmlns:a16="http://schemas.microsoft.com/office/drawing/2014/main" id="{A2F48A00-E6C4-7202-547A-81CE0C11776E}"/>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1AD45B3B-0AA5-5E33-BEFB-0D41E3C28B2F}"/>
              </a:ext>
            </a:extLst>
          </p:cNvPr>
          <p:cNvSpPr>
            <a:spLocks noGrp="1"/>
          </p:cNvSpPr>
          <p:nvPr>
            <p:ph type="sldNum" sz="quarter" idx="46"/>
          </p:nvPr>
        </p:nvSpPr>
        <p:spPr/>
        <p:txBody>
          <a:bodyPr/>
          <a:lstStyle/>
          <a:p>
            <a:pPr>
              <a:defRPr/>
            </a:pPr>
            <a:fld id="{1A0BAB9A-64FA-134A-9239-0A19876BAC59}" type="slidenum">
              <a:rPr lang="en-US" smtClean="0"/>
              <a:pPr>
                <a:defRPr/>
              </a:pPr>
              <a:t>24</a:t>
            </a:fld>
            <a:endParaRPr lang="en-US"/>
          </a:p>
        </p:txBody>
      </p:sp>
      <p:pic>
        <p:nvPicPr>
          <p:cNvPr id="5" name="Picture 4">
            <a:extLst>
              <a:ext uri="{FF2B5EF4-FFF2-40B4-BE49-F238E27FC236}">
                <a16:creationId xmlns:a16="http://schemas.microsoft.com/office/drawing/2014/main" id="{91A99FB1-E96A-6D19-92FA-F6B903D45813}"/>
              </a:ext>
            </a:extLst>
          </p:cNvPr>
          <p:cNvPicPr>
            <a:picLocks noChangeAspect="1"/>
          </p:cNvPicPr>
          <p:nvPr/>
        </p:nvPicPr>
        <p:blipFill>
          <a:blip r:embed="rId3"/>
          <a:stretch>
            <a:fillRect/>
          </a:stretch>
        </p:blipFill>
        <p:spPr>
          <a:xfrm>
            <a:off x="667872" y="2108156"/>
            <a:ext cx="4113222" cy="3800938"/>
          </a:xfrm>
          <a:prstGeom prst="rect">
            <a:avLst/>
          </a:prstGeom>
        </p:spPr>
      </p:pic>
      <p:pic>
        <p:nvPicPr>
          <p:cNvPr id="7" name="Picture 6">
            <a:extLst>
              <a:ext uri="{FF2B5EF4-FFF2-40B4-BE49-F238E27FC236}">
                <a16:creationId xmlns:a16="http://schemas.microsoft.com/office/drawing/2014/main" id="{E6D0282C-0DAB-CDB7-340A-5AD6AA498764}"/>
              </a:ext>
            </a:extLst>
          </p:cNvPr>
          <p:cNvPicPr>
            <a:picLocks noChangeAspect="1"/>
          </p:cNvPicPr>
          <p:nvPr/>
        </p:nvPicPr>
        <p:blipFill rotWithShape="1">
          <a:blip r:embed="rId4"/>
          <a:srcRect b="43898"/>
          <a:stretch/>
        </p:blipFill>
        <p:spPr>
          <a:xfrm>
            <a:off x="4804098" y="2196132"/>
            <a:ext cx="2904949" cy="3528072"/>
          </a:xfrm>
          <a:prstGeom prst="rect">
            <a:avLst/>
          </a:prstGeom>
        </p:spPr>
      </p:pic>
      <p:pic>
        <p:nvPicPr>
          <p:cNvPr id="8" name="Picture 7">
            <a:extLst>
              <a:ext uri="{FF2B5EF4-FFF2-40B4-BE49-F238E27FC236}">
                <a16:creationId xmlns:a16="http://schemas.microsoft.com/office/drawing/2014/main" id="{00D67014-1C5B-1C8D-34D9-8FE6D5C3B63F}"/>
              </a:ext>
            </a:extLst>
          </p:cNvPr>
          <p:cNvPicPr>
            <a:picLocks noChangeAspect="1"/>
          </p:cNvPicPr>
          <p:nvPr/>
        </p:nvPicPr>
        <p:blipFill rotWithShape="1">
          <a:blip r:embed="rId4"/>
          <a:srcRect t="56291"/>
          <a:stretch/>
        </p:blipFill>
        <p:spPr>
          <a:xfrm>
            <a:off x="7943815" y="2285591"/>
            <a:ext cx="3468170" cy="3281642"/>
          </a:xfrm>
          <a:prstGeom prst="rect">
            <a:avLst/>
          </a:prstGeom>
        </p:spPr>
      </p:pic>
    </p:spTree>
    <p:extLst>
      <p:ext uri="{BB962C8B-B14F-4D97-AF65-F5344CB8AC3E}">
        <p14:creationId xmlns:p14="http://schemas.microsoft.com/office/powerpoint/2010/main" val="764711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56739-CFE6-E154-C4D5-FF0C298DDF5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15DA02D-3ECB-60E4-3DAB-9F038DE3020C}"/>
              </a:ext>
            </a:extLst>
          </p:cNvPr>
          <p:cNvSpPr>
            <a:spLocks noGrp="1"/>
          </p:cNvSpPr>
          <p:nvPr>
            <p:ph type="title"/>
          </p:nvPr>
        </p:nvSpPr>
        <p:spPr>
          <a:xfrm>
            <a:off x="1980001" y="306000"/>
            <a:ext cx="9544128" cy="923330"/>
          </a:xfrm>
        </p:spPr>
        <p:txBody>
          <a:bodyPr/>
          <a:lstStyle/>
          <a:p>
            <a:r>
              <a:rPr lang="en-US" b="1" dirty="0"/>
              <a:t>Universities and colleges working with ABTA</a:t>
            </a:r>
            <a:br>
              <a:rPr lang="en-GB" dirty="0"/>
            </a:br>
            <a:endParaRPr lang="en-US" dirty="0"/>
          </a:p>
        </p:txBody>
      </p:sp>
      <p:sp>
        <p:nvSpPr>
          <p:cNvPr id="2" name="Footer Placeholder 1">
            <a:extLst>
              <a:ext uri="{FF2B5EF4-FFF2-40B4-BE49-F238E27FC236}">
                <a16:creationId xmlns:a16="http://schemas.microsoft.com/office/drawing/2014/main" id="{9A7EE773-CF2B-9AB8-9EEC-E8EB8725315B}"/>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C36273DD-796A-46C0-102C-79C3FE605003}"/>
              </a:ext>
            </a:extLst>
          </p:cNvPr>
          <p:cNvSpPr>
            <a:spLocks noGrp="1"/>
          </p:cNvSpPr>
          <p:nvPr>
            <p:ph type="sldNum" sz="quarter" idx="46"/>
          </p:nvPr>
        </p:nvSpPr>
        <p:spPr/>
        <p:txBody>
          <a:bodyPr/>
          <a:lstStyle/>
          <a:p>
            <a:pPr>
              <a:defRPr/>
            </a:pPr>
            <a:fld id="{1A0BAB9A-64FA-134A-9239-0A19876BAC59}" type="slidenum">
              <a:rPr lang="en-US" smtClean="0"/>
              <a:pPr>
                <a:defRPr/>
              </a:pPr>
              <a:t>25</a:t>
            </a:fld>
            <a:endParaRPr lang="en-US"/>
          </a:p>
        </p:txBody>
      </p:sp>
      <p:pic>
        <p:nvPicPr>
          <p:cNvPr id="2050" name="Picture 2" descr="University of Lincoln - logo">
            <a:extLst>
              <a:ext uri="{FF2B5EF4-FFF2-40B4-BE49-F238E27FC236}">
                <a16:creationId xmlns:a16="http://schemas.microsoft.com/office/drawing/2014/main" id="{14835E70-7D16-4F32-8976-7B916566ED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4828" y="1516064"/>
            <a:ext cx="1149350" cy="154117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ournemouth University logo">
            <a:extLst>
              <a:ext uri="{FF2B5EF4-FFF2-40B4-BE49-F238E27FC236}">
                <a16:creationId xmlns:a16="http://schemas.microsoft.com/office/drawing/2014/main" id="{3A5F282E-CC71-832E-C033-0E6DA75B19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0383" y="1513242"/>
            <a:ext cx="1612194" cy="161219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ardiff Metropolitan University logo">
            <a:extLst>
              <a:ext uri="{FF2B5EF4-FFF2-40B4-BE49-F238E27FC236}">
                <a16:creationId xmlns:a16="http://schemas.microsoft.com/office/drawing/2014/main" id="{5EB825ED-06D1-3EB4-AE1D-303DAF584D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7228" y="1489546"/>
            <a:ext cx="20955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raven College">
            <a:extLst>
              <a:ext uri="{FF2B5EF4-FFF2-40B4-BE49-F238E27FC236}">
                <a16:creationId xmlns:a16="http://schemas.microsoft.com/office/drawing/2014/main" id="{C7EAF738-467C-91E3-0DFB-88011D350FC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6641" y="1877394"/>
            <a:ext cx="4041422" cy="29784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Leeds Beckett University logo">
            <a:extLst>
              <a:ext uri="{FF2B5EF4-FFF2-40B4-BE49-F238E27FC236}">
                <a16:creationId xmlns:a16="http://schemas.microsoft.com/office/drawing/2014/main" id="{B5519E50-986C-9AA7-1438-68060585B0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9749" y="4863743"/>
            <a:ext cx="20955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University of Derby logo">
            <a:extLst>
              <a:ext uri="{FF2B5EF4-FFF2-40B4-BE49-F238E27FC236}">
                <a16:creationId xmlns:a16="http://schemas.microsoft.com/office/drawing/2014/main" id="{A4BDE41C-930E-2873-488F-20C3D439A8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1753" y="3626107"/>
            <a:ext cx="2095500" cy="7239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University of Hertfordshire logo">
            <a:extLst>
              <a:ext uri="{FF2B5EF4-FFF2-40B4-BE49-F238E27FC236}">
                <a16:creationId xmlns:a16="http://schemas.microsoft.com/office/drawing/2014/main" id="{9B96FF71-2B6F-F591-FCB4-7E012C1FFC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62963" y="3429000"/>
            <a:ext cx="20955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Plymouth University logo">
            <a:extLst>
              <a:ext uri="{FF2B5EF4-FFF2-40B4-BE49-F238E27FC236}">
                <a16:creationId xmlns:a16="http://schemas.microsoft.com/office/drawing/2014/main" id="{C0FDFBA5-9CE8-BCF2-D863-1C0EF95817D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06087" y="4883119"/>
            <a:ext cx="2095500" cy="158115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University of Wales logo">
            <a:extLst>
              <a:ext uri="{FF2B5EF4-FFF2-40B4-BE49-F238E27FC236}">
                <a16:creationId xmlns:a16="http://schemas.microsoft.com/office/drawing/2014/main" id="{DA887563-5D89-6BF5-8EFE-B82FB82A13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77228" y="2476054"/>
            <a:ext cx="2095500" cy="619125"/>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University of Surrey logo">
            <a:extLst>
              <a:ext uri="{FF2B5EF4-FFF2-40B4-BE49-F238E27FC236}">
                <a16:creationId xmlns:a16="http://schemas.microsoft.com/office/drawing/2014/main" id="{FD4886B1-4BE4-2998-64D8-2FCB96B0178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85095" y="5303659"/>
            <a:ext cx="2095500" cy="6191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ertford Regional College on LinkedIn: We are honoured to have achieved ...">
            <a:extLst>
              <a:ext uri="{FF2B5EF4-FFF2-40B4-BE49-F238E27FC236}">
                <a16:creationId xmlns:a16="http://schemas.microsoft.com/office/drawing/2014/main" id="{91381415-F129-7354-5E77-9DE14125B7B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1852" t="1982" r="7518"/>
          <a:stretch>
            <a:fillRect/>
          </a:stretch>
        </p:blipFill>
        <p:spPr bwMode="auto">
          <a:xfrm>
            <a:off x="6775627" y="3135946"/>
            <a:ext cx="1919567" cy="14984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D098E74-0ABA-0771-B36A-AD75CE5CCFC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61315" y="4907516"/>
            <a:ext cx="2822825" cy="141141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2E36053-B8E3-B86B-C3D8-5F1F2E3540F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19799" y="3392629"/>
            <a:ext cx="3172568" cy="115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29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994E-0E7C-2C37-D210-B21D582C572C}"/>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52A4728-7606-87A9-1C50-D1252E633773}"/>
              </a:ext>
            </a:extLst>
          </p:cNvPr>
          <p:cNvSpPr>
            <a:spLocks noGrp="1"/>
          </p:cNvSpPr>
          <p:nvPr>
            <p:ph idx="17"/>
          </p:nvPr>
        </p:nvSpPr>
        <p:spPr>
          <a:xfrm>
            <a:off x="1522801" y="1049413"/>
            <a:ext cx="9544128" cy="359073"/>
          </a:xfrm>
        </p:spPr>
        <p:txBody>
          <a:bodyPr/>
          <a:lstStyle/>
          <a:p>
            <a:r>
              <a:rPr lang="en-US" dirty="0"/>
              <a:t>Opportunities</a:t>
            </a:r>
            <a:endParaRPr lang="en-GB" dirty="0"/>
          </a:p>
        </p:txBody>
      </p:sp>
      <p:sp>
        <p:nvSpPr>
          <p:cNvPr id="2" name="Footer Placeholder 1">
            <a:extLst>
              <a:ext uri="{FF2B5EF4-FFF2-40B4-BE49-F238E27FC236}">
                <a16:creationId xmlns:a16="http://schemas.microsoft.com/office/drawing/2014/main" id="{46002945-949E-DFE9-1121-A6D8B9917E0B}"/>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F2B41E8D-42B1-77CE-9221-08982D35008E}"/>
              </a:ext>
            </a:extLst>
          </p:cNvPr>
          <p:cNvSpPr>
            <a:spLocks noGrp="1"/>
          </p:cNvSpPr>
          <p:nvPr>
            <p:ph type="sldNum" sz="quarter" idx="46"/>
          </p:nvPr>
        </p:nvSpPr>
        <p:spPr/>
        <p:txBody>
          <a:bodyPr/>
          <a:lstStyle/>
          <a:p>
            <a:pPr>
              <a:defRPr/>
            </a:pPr>
            <a:fld id="{1A0BAB9A-64FA-134A-9239-0A19876BAC59}" type="slidenum">
              <a:rPr lang="en-US" smtClean="0"/>
              <a:pPr>
                <a:defRPr/>
              </a:pPr>
              <a:t>26</a:t>
            </a:fld>
            <a:endParaRPr lang="en-US"/>
          </a:p>
        </p:txBody>
      </p:sp>
      <p:sp>
        <p:nvSpPr>
          <p:cNvPr id="4" name="Title 3">
            <a:extLst>
              <a:ext uri="{FF2B5EF4-FFF2-40B4-BE49-F238E27FC236}">
                <a16:creationId xmlns:a16="http://schemas.microsoft.com/office/drawing/2014/main" id="{DDA7913D-4BB6-82FF-E611-2F156C321106}"/>
              </a:ext>
            </a:extLst>
          </p:cNvPr>
          <p:cNvSpPr>
            <a:spLocks noGrp="1"/>
          </p:cNvSpPr>
          <p:nvPr>
            <p:ph type="title"/>
          </p:nvPr>
        </p:nvSpPr>
        <p:spPr/>
        <p:txBody>
          <a:bodyPr/>
          <a:lstStyle/>
          <a:p>
            <a:r>
              <a:rPr lang="en-US" b="1"/>
              <a:t>Apprenticeships</a:t>
            </a:r>
          </a:p>
        </p:txBody>
      </p:sp>
      <p:pic>
        <p:nvPicPr>
          <p:cNvPr id="9" name="Picture 8">
            <a:extLst>
              <a:ext uri="{FF2B5EF4-FFF2-40B4-BE49-F238E27FC236}">
                <a16:creationId xmlns:a16="http://schemas.microsoft.com/office/drawing/2014/main" id="{5E8FCEE6-4EEB-A4A9-3A3F-AB586615C82F}"/>
              </a:ext>
            </a:extLst>
          </p:cNvPr>
          <p:cNvPicPr>
            <a:picLocks noChangeAspect="1"/>
          </p:cNvPicPr>
          <p:nvPr/>
        </p:nvPicPr>
        <p:blipFill>
          <a:blip r:embed="rId3"/>
          <a:stretch>
            <a:fillRect/>
          </a:stretch>
        </p:blipFill>
        <p:spPr>
          <a:xfrm>
            <a:off x="1461503" y="1595792"/>
            <a:ext cx="9544128" cy="1408727"/>
          </a:xfrm>
          <a:prstGeom prst="rect">
            <a:avLst/>
          </a:prstGeom>
        </p:spPr>
      </p:pic>
      <p:pic>
        <p:nvPicPr>
          <p:cNvPr id="7" name="Picture 6" descr="A few women looking at a computer screen&#10;&#10;AI-generated content may be incorrect.">
            <a:extLst>
              <a:ext uri="{FF2B5EF4-FFF2-40B4-BE49-F238E27FC236}">
                <a16:creationId xmlns:a16="http://schemas.microsoft.com/office/drawing/2014/main" id="{DCD1BD00-D3F6-D9E6-A038-4FBAA38F2CAD}"/>
              </a:ext>
            </a:extLst>
          </p:cNvPr>
          <p:cNvPicPr>
            <a:picLocks noChangeAspect="1"/>
          </p:cNvPicPr>
          <p:nvPr/>
        </p:nvPicPr>
        <p:blipFill>
          <a:blip r:embed="rId4"/>
          <a:stretch>
            <a:fillRect/>
          </a:stretch>
        </p:blipFill>
        <p:spPr>
          <a:xfrm>
            <a:off x="1461503" y="3187320"/>
            <a:ext cx="4573199" cy="3050905"/>
          </a:xfrm>
          <a:prstGeom prst="rect">
            <a:avLst/>
          </a:prstGeom>
        </p:spPr>
      </p:pic>
      <p:pic>
        <p:nvPicPr>
          <p:cNvPr id="15" name="Picture 14" descr="A person in a wheelchair looking at a computer&#10;&#10;AI-generated content may be incorrect.">
            <a:extLst>
              <a:ext uri="{FF2B5EF4-FFF2-40B4-BE49-F238E27FC236}">
                <a16:creationId xmlns:a16="http://schemas.microsoft.com/office/drawing/2014/main" id="{32AD97A1-849D-EAD1-0D04-EAA9E1A3FB9C}"/>
              </a:ext>
            </a:extLst>
          </p:cNvPr>
          <p:cNvPicPr>
            <a:picLocks noChangeAspect="1"/>
          </p:cNvPicPr>
          <p:nvPr/>
        </p:nvPicPr>
        <p:blipFill>
          <a:blip r:embed="rId5"/>
          <a:stretch>
            <a:fillRect/>
          </a:stretch>
        </p:blipFill>
        <p:spPr>
          <a:xfrm>
            <a:off x="6429274" y="3187320"/>
            <a:ext cx="4576357" cy="3050905"/>
          </a:xfrm>
          <a:prstGeom prst="rect">
            <a:avLst/>
          </a:prstGeom>
        </p:spPr>
      </p:pic>
    </p:spTree>
    <p:extLst>
      <p:ext uri="{BB962C8B-B14F-4D97-AF65-F5344CB8AC3E}">
        <p14:creationId xmlns:p14="http://schemas.microsoft.com/office/powerpoint/2010/main" val="3987100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FA241-7F9E-7DB0-2282-0B8970F5233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605317D-0D8C-B445-5953-A809BFCE2C86}"/>
              </a:ext>
            </a:extLst>
          </p:cNvPr>
          <p:cNvSpPr>
            <a:spLocks noGrp="1"/>
          </p:cNvSpPr>
          <p:nvPr>
            <p:ph type="title"/>
          </p:nvPr>
        </p:nvSpPr>
        <p:spPr/>
        <p:txBody>
          <a:bodyPr/>
          <a:lstStyle/>
          <a:p>
            <a:r>
              <a:rPr lang="en-US" b="1"/>
              <a:t>Education &amp; Training</a:t>
            </a:r>
          </a:p>
        </p:txBody>
      </p:sp>
      <p:sp>
        <p:nvSpPr>
          <p:cNvPr id="2" name="Footer Placeholder 1">
            <a:extLst>
              <a:ext uri="{FF2B5EF4-FFF2-40B4-BE49-F238E27FC236}">
                <a16:creationId xmlns:a16="http://schemas.microsoft.com/office/drawing/2014/main" id="{04276513-9156-B233-716A-72B224CA7A25}"/>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10F9BD10-817E-99DA-2D81-A4C7710C8AF4}"/>
              </a:ext>
            </a:extLst>
          </p:cNvPr>
          <p:cNvSpPr>
            <a:spLocks noGrp="1"/>
          </p:cNvSpPr>
          <p:nvPr>
            <p:ph type="sldNum" sz="quarter" idx="46"/>
          </p:nvPr>
        </p:nvSpPr>
        <p:spPr/>
        <p:txBody>
          <a:bodyPr/>
          <a:lstStyle/>
          <a:p>
            <a:pPr>
              <a:defRPr/>
            </a:pPr>
            <a:fld id="{1A0BAB9A-64FA-134A-9239-0A19876BAC59}" type="slidenum">
              <a:rPr lang="en-US" smtClean="0"/>
              <a:pPr>
                <a:defRPr/>
              </a:pPr>
              <a:t>27</a:t>
            </a:fld>
            <a:endParaRPr lang="en-US"/>
          </a:p>
        </p:txBody>
      </p:sp>
      <p:sp>
        <p:nvSpPr>
          <p:cNvPr id="10" name="TextBox 9">
            <a:extLst>
              <a:ext uri="{FF2B5EF4-FFF2-40B4-BE49-F238E27FC236}">
                <a16:creationId xmlns:a16="http://schemas.microsoft.com/office/drawing/2014/main" id="{FB178E8F-79C7-6F53-EF26-39E99E316EF7}"/>
              </a:ext>
            </a:extLst>
          </p:cNvPr>
          <p:cNvSpPr txBox="1"/>
          <p:nvPr/>
        </p:nvSpPr>
        <p:spPr>
          <a:xfrm>
            <a:off x="1029030" y="2246979"/>
            <a:ext cx="10475912" cy="3970318"/>
          </a:xfrm>
          <a:prstGeom prst="rect">
            <a:avLst/>
          </a:prstGeom>
          <a:noFill/>
        </p:spPr>
        <p:txBody>
          <a:bodyPr wrap="square">
            <a:spAutoFit/>
          </a:bodyPr>
          <a:lstStyle/>
          <a:p>
            <a:r>
              <a:rPr lang="en-US" sz="2800"/>
              <a:t> </a:t>
            </a:r>
          </a:p>
          <a:p>
            <a:endParaRPr lang="en-US" sz="2800"/>
          </a:p>
          <a:p>
            <a:r>
              <a:rPr lang="en-US" sz="2800"/>
              <a:t>ABTA is represented on the Institute of Travel and Tourism’s Education and Training Committee. The ITT offers student membership, as well as networking opportunities for students and graduates.</a:t>
            </a:r>
          </a:p>
          <a:p>
            <a:endParaRPr lang="en-US" sz="2800"/>
          </a:p>
          <a:p>
            <a:pPr algn="ctr"/>
            <a:r>
              <a:rPr lang="en-US" sz="2800"/>
              <a:t>ITT Education &amp; Training Hub</a:t>
            </a:r>
          </a:p>
          <a:p>
            <a:pPr algn="ctr"/>
            <a:endParaRPr lang="en-US" sz="2800"/>
          </a:p>
          <a:p>
            <a:pPr algn="ctr"/>
            <a:r>
              <a:rPr lang="en-US" sz="2800"/>
              <a:t>ITT Future You initiative</a:t>
            </a:r>
            <a:endParaRPr lang="en-GB" sz="2800"/>
          </a:p>
        </p:txBody>
      </p:sp>
      <p:pic>
        <p:nvPicPr>
          <p:cNvPr id="1030" name="Picture 6" descr="Institute of Travel &amp; Tourism logo">
            <a:extLst>
              <a:ext uri="{FF2B5EF4-FFF2-40B4-BE49-F238E27FC236}">
                <a16:creationId xmlns:a16="http://schemas.microsoft.com/office/drawing/2014/main" id="{B3B8FD16-BB72-3750-D7A9-36B96FDDA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2948" y="1118746"/>
            <a:ext cx="4426104" cy="1836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4724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0EBE1-E5DA-ADD6-E682-3E2B6C1EF4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338F76-8D8C-FD99-BC97-F52D87177473}"/>
              </a:ext>
            </a:extLst>
          </p:cNvPr>
          <p:cNvSpPr>
            <a:spLocks noGrp="1"/>
          </p:cNvSpPr>
          <p:nvPr>
            <p:ph type="title"/>
          </p:nvPr>
        </p:nvSpPr>
        <p:spPr/>
        <p:txBody>
          <a:bodyPr/>
          <a:lstStyle/>
          <a:p>
            <a:r>
              <a:rPr lang="en-US" b="1"/>
              <a:t>Ways to find a job in travel</a:t>
            </a:r>
          </a:p>
        </p:txBody>
      </p:sp>
      <p:sp>
        <p:nvSpPr>
          <p:cNvPr id="2" name="Footer Placeholder 1">
            <a:extLst>
              <a:ext uri="{FF2B5EF4-FFF2-40B4-BE49-F238E27FC236}">
                <a16:creationId xmlns:a16="http://schemas.microsoft.com/office/drawing/2014/main" id="{DC0BE76E-DC55-916C-CC73-08D8255E7A46}"/>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CB4FB597-7C85-2D4B-6404-9B9C505B953E}"/>
              </a:ext>
            </a:extLst>
          </p:cNvPr>
          <p:cNvSpPr>
            <a:spLocks noGrp="1"/>
          </p:cNvSpPr>
          <p:nvPr>
            <p:ph type="sldNum" sz="quarter" idx="46"/>
          </p:nvPr>
        </p:nvSpPr>
        <p:spPr/>
        <p:txBody>
          <a:bodyPr/>
          <a:lstStyle/>
          <a:p>
            <a:pPr>
              <a:defRPr/>
            </a:pPr>
            <a:fld id="{1A0BAB9A-64FA-134A-9239-0A19876BAC59}" type="slidenum">
              <a:rPr lang="en-US" smtClean="0"/>
              <a:pPr>
                <a:defRPr/>
              </a:pPr>
              <a:t>28</a:t>
            </a:fld>
            <a:endParaRPr lang="en-US"/>
          </a:p>
        </p:txBody>
      </p:sp>
      <p:pic>
        <p:nvPicPr>
          <p:cNvPr id="1026" name="Picture 2" descr="The role of LinkedIn in the modern job search">
            <a:extLst>
              <a:ext uri="{FF2B5EF4-FFF2-40B4-BE49-F238E27FC236}">
                <a16:creationId xmlns:a16="http://schemas.microsoft.com/office/drawing/2014/main" id="{C9B8B8AD-654C-8D00-4783-E517CBCF6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5129" y="1456375"/>
            <a:ext cx="3105554" cy="17468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mp;M Travel Recruitment – Travel Daily Media">
            <a:extLst>
              <a:ext uri="{FF2B5EF4-FFF2-40B4-BE49-F238E27FC236}">
                <a16:creationId xmlns:a16="http://schemas.microsoft.com/office/drawing/2014/main" id="{A8A8ED89-88FD-CB52-512C-9A14C16AAF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4977" y="2353805"/>
            <a:ext cx="3085106" cy="25606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vel Jobs - Travel Agent Jobs - Travel consultant job - business travel - Travel  Trade Recruitment">
            <a:extLst>
              <a:ext uri="{FF2B5EF4-FFF2-40B4-BE49-F238E27FC236}">
                <a16:creationId xmlns:a16="http://schemas.microsoft.com/office/drawing/2014/main" id="{20883B39-50E1-7886-6F04-192E6FDF5D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1783" y="3634124"/>
            <a:ext cx="2628900" cy="7905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dvertise a job | Indeed for Employers">
            <a:extLst>
              <a:ext uri="{FF2B5EF4-FFF2-40B4-BE49-F238E27FC236}">
                <a16:creationId xmlns:a16="http://schemas.microsoft.com/office/drawing/2014/main" id="{750C2475-7305-7AF6-9261-BFD727EFD1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9372" y="1186144"/>
            <a:ext cx="3436316" cy="18038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red and black logo&#10;&#10;AI-generated content may be incorrect.">
            <a:extLst>
              <a:ext uri="{FF2B5EF4-FFF2-40B4-BE49-F238E27FC236}">
                <a16:creationId xmlns:a16="http://schemas.microsoft.com/office/drawing/2014/main" id="{0295DA37-644A-0F82-00DA-8EE9018D9066}"/>
              </a:ext>
            </a:extLst>
          </p:cNvPr>
          <p:cNvPicPr>
            <a:picLocks noChangeAspect="1"/>
          </p:cNvPicPr>
          <p:nvPr/>
        </p:nvPicPr>
        <p:blipFill>
          <a:blip r:embed="rId7"/>
          <a:stretch>
            <a:fillRect/>
          </a:stretch>
        </p:blipFill>
        <p:spPr>
          <a:xfrm>
            <a:off x="7181365" y="4914443"/>
            <a:ext cx="4093994" cy="799976"/>
          </a:xfrm>
          <a:prstGeom prst="rect">
            <a:avLst/>
          </a:prstGeom>
        </p:spPr>
      </p:pic>
      <p:pic>
        <p:nvPicPr>
          <p:cNvPr id="12" name="Picture 11" descr="A black background with white text&#10;&#10;AI-generated content may be incorrect.">
            <a:extLst>
              <a:ext uri="{FF2B5EF4-FFF2-40B4-BE49-F238E27FC236}">
                <a16:creationId xmlns:a16="http://schemas.microsoft.com/office/drawing/2014/main" id="{257D798B-B454-0225-DEE4-7E0DD5CFFD96}"/>
              </a:ext>
            </a:extLst>
          </p:cNvPr>
          <p:cNvPicPr>
            <a:picLocks noChangeAspect="1"/>
          </p:cNvPicPr>
          <p:nvPr/>
        </p:nvPicPr>
        <p:blipFill>
          <a:blip r:embed="rId8"/>
          <a:stretch>
            <a:fillRect/>
          </a:stretch>
        </p:blipFill>
        <p:spPr>
          <a:xfrm>
            <a:off x="973967" y="5035656"/>
            <a:ext cx="4407126" cy="1009702"/>
          </a:xfrm>
          <a:prstGeom prst="rect">
            <a:avLst/>
          </a:prstGeom>
        </p:spPr>
      </p:pic>
    </p:spTree>
    <p:extLst>
      <p:ext uri="{BB962C8B-B14F-4D97-AF65-F5344CB8AC3E}">
        <p14:creationId xmlns:p14="http://schemas.microsoft.com/office/powerpoint/2010/main" val="3324986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9F0A6F3-9B50-871F-D5F0-1A0A70DFA56E}"/>
              </a:ext>
            </a:extLst>
          </p:cNvPr>
          <p:cNvSpPr>
            <a:spLocks noGrp="1"/>
          </p:cNvSpPr>
          <p:nvPr>
            <p:ph type="ftr" sz="quarter" idx="45"/>
          </p:nvPr>
        </p:nvSpPr>
        <p:spPr/>
        <p:txBody>
          <a:bodyPr/>
          <a:lstStyle/>
          <a:p>
            <a:pPr>
              <a:defRPr/>
            </a:pPr>
            <a:r>
              <a:rPr lang="en-US"/>
              <a:t>It’s easy to get more…</a:t>
            </a:r>
          </a:p>
        </p:txBody>
      </p:sp>
      <p:sp>
        <p:nvSpPr>
          <p:cNvPr id="6" name="Slide Number Placeholder 5">
            <a:extLst>
              <a:ext uri="{FF2B5EF4-FFF2-40B4-BE49-F238E27FC236}">
                <a16:creationId xmlns:a16="http://schemas.microsoft.com/office/drawing/2014/main" id="{1075132D-CE84-144E-96A7-45F76A25E03F}"/>
              </a:ext>
            </a:extLst>
          </p:cNvPr>
          <p:cNvSpPr>
            <a:spLocks noGrp="1"/>
          </p:cNvSpPr>
          <p:nvPr>
            <p:ph type="sldNum" sz="quarter" idx="46"/>
          </p:nvPr>
        </p:nvSpPr>
        <p:spPr/>
        <p:txBody>
          <a:bodyPr/>
          <a:lstStyle/>
          <a:p>
            <a:pPr>
              <a:defRPr/>
            </a:pPr>
            <a:fld id="{1A0BAB9A-64FA-134A-9239-0A19876BAC59}" type="slidenum">
              <a:rPr lang="en-US" smtClean="0"/>
              <a:pPr>
                <a:defRPr/>
              </a:pPr>
              <a:t>29</a:t>
            </a:fld>
            <a:endParaRPr lang="en-US"/>
          </a:p>
        </p:txBody>
      </p:sp>
      <p:sp>
        <p:nvSpPr>
          <p:cNvPr id="3" name="Title 2">
            <a:extLst>
              <a:ext uri="{FF2B5EF4-FFF2-40B4-BE49-F238E27FC236}">
                <a16:creationId xmlns:a16="http://schemas.microsoft.com/office/drawing/2014/main" id="{7449DCF3-BD86-8268-78D2-5DA7C9F92024}"/>
              </a:ext>
            </a:extLst>
          </p:cNvPr>
          <p:cNvSpPr>
            <a:spLocks noGrp="1"/>
          </p:cNvSpPr>
          <p:nvPr>
            <p:ph type="title"/>
          </p:nvPr>
        </p:nvSpPr>
        <p:spPr>
          <a:xfrm>
            <a:off x="1980000" y="306000"/>
            <a:ext cx="9544128" cy="923330"/>
          </a:xfrm>
        </p:spPr>
        <p:txBody>
          <a:bodyPr/>
          <a:lstStyle/>
          <a:p>
            <a:r>
              <a:rPr lang="en-GB" b="1">
                <a:hlinkClick r:id="rId3"/>
              </a:rPr>
              <a:t>www.takeoffintravel.co.uk</a:t>
            </a:r>
            <a:br>
              <a:rPr lang="en-GB" b="1"/>
            </a:br>
            <a:endParaRPr lang="en-GB" b="1"/>
          </a:p>
        </p:txBody>
      </p:sp>
      <p:sp>
        <p:nvSpPr>
          <p:cNvPr id="7" name="Date Placeholder 6">
            <a:extLst>
              <a:ext uri="{FF2B5EF4-FFF2-40B4-BE49-F238E27FC236}">
                <a16:creationId xmlns:a16="http://schemas.microsoft.com/office/drawing/2014/main" id="{7CA3966F-BBF3-366F-C8DC-43CCBEC3795A}"/>
              </a:ext>
            </a:extLst>
          </p:cNvPr>
          <p:cNvSpPr>
            <a:spLocks noGrp="1"/>
          </p:cNvSpPr>
          <p:nvPr>
            <p:ph type="dt" sz="half" idx="4294967295"/>
          </p:nvPr>
        </p:nvSpPr>
        <p:spPr>
          <a:xfrm>
            <a:off x="11061700" y="6572250"/>
            <a:ext cx="1130300" cy="285750"/>
          </a:xfrm>
        </p:spPr>
        <p:txBody>
          <a:bodyPr/>
          <a:lstStyle/>
          <a:p>
            <a:pPr>
              <a:defRPr/>
            </a:pPr>
            <a:fld id="{D1ED2AFD-86B1-DF45-A46D-4ABBA7355EF9}" type="datetime4">
              <a:rPr lang="en-GB" smtClean="0"/>
              <a:pPr>
                <a:defRPr/>
              </a:pPr>
              <a:t>25 February 2026</a:t>
            </a:fld>
            <a:endParaRPr lang="en-US"/>
          </a:p>
        </p:txBody>
      </p:sp>
      <p:pic>
        <p:nvPicPr>
          <p:cNvPr id="8" name="Picture 7">
            <a:extLst>
              <a:ext uri="{FF2B5EF4-FFF2-40B4-BE49-F238E27FC236}">
                <a16:creationId xmlns:a16="http://schemas.microsoft.com/office/drawing/2014/main" id="{678E1241-3CB6-2349-F765-6B11A3242160}"/>
              </a:ext>
            </a:extLst>
          </p:cNvPr>
          <p:cNvPicPr>
            <a:picLocks noChangeAspect="1"/>
          </p:cNvPicPr>
          <p:nvPr/>
        </p:nvPicPr>
        <p:blipFill>
          <a:blip r:embed="rId4"/>
          <a:stretch>
            <a:fillRect/>
          </a:stretch>
        </p:blipFill>
        <p:spPr>
          <a:xfrm>
            <a:off x="3462528" y="1107009"/>
            <a:ext cx="5437632" cy="5291186"/>
          </a:xfrm>
          <a:prstGeom prst="rect">
            <a:avLst/>
          </a:prstGeom>
        </p:spPr>
      </p:pic>
    </p:spTree>
    <p:extLst>
      <p:ext uri="{BB962C8B-B14F-4D97-AF65-F5344CB8AC3E}">
        <p14:creationId xmlns:p14="http://schemas.microsoft.com/office/powerpoint/2010/main" val="1739577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04984C-3769-EB47-9D2E-32C3E3BF38E8}"/>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EDF97FDE-FE11-D116-4783-9A574DACED1A}"/>
              </a:ext>
            </a:extLst>
          </p:cNvPr>
          <p:cNvSpPr>
            <a:spLocks noGrp="1"/>
          </p:cNvSpPr>
          <p:nvPr>
            <p:ph type="sldNum" sz="quarter" idx="46"/>
          </p:nvPr>
        </p:nvSpPr>
        <p:spPr/>
        <p:txBody>
          <a:bodyPr/>
          <a:lstStyle/>
          <a:p>
            <a:pPr>
              <a:defRPr/>
            </a:pPr>
            <a:fld id="{1A0BAB9A-64FA-134A-9239-0A19876BAC59}" type="slidenum">
              <a:rPr lang="en-US" smtClean="0"/>
              <a:pPr>
                <a:defRPr/>
              </a:pPr>
              <a:t>3</a:t>
            </a:fld>
            <a:endParaRPr lang="en-US"/>
          </a:p>
        </p:txBody>
      </p:sp>
      <p:pic>
        <p:nvPicPr>
          <p:cNvPr id="7" name="Picture 6" descr="A person in a wheelchair with a computer">
            <a:extLst>
              <a:ext uri="{FF2B5EF4-FFF2-40B4-BE49-F238E27FC236}">
                <a16:creationId xmlns:a16="http://schemas.microsoft.com/office/drawing/2014/main" id="{681C808A-97E8-9CBD-D721-EBDAFE0A615C}"/>
              </a:ext>
            </a:extLst>
          </p:cNvPr>
          <p:cNvPicPr>
            <a:picLocks noChangeAspect="1"/>
          </p:cNvPicPr>
          <p:nvPr/>
        </p:nvPicPr>
        <p:blipFill>
          <a:blip r:embed="rId3"/>
          <a:stretch>
            <a:fillRect/>
          </a:stretch>
        </p:blipFill>
        <p:spPr>
          <a:xfrm>
            <a:off x="0" y="0"/>
            <a:ext cx="12192000" cy="6857999"/>
          </a:xfrm>
          <a:prstGeom prst="rect">
            <a:avLst/>
          </a:prstGeom>
        </p:spPr>
      </p:pic>
    </p:spTree>
    <p:extLst>
      <p:ext uri="{BB962C8B-B14F-4D97-AF65-F5344CB8AC3E}">
        <p14:creationId xmlns:p14="http://schemas.microsoft.com/office/powerpoint/2010/main" val="4160656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F4923AF-8837-2BFB-495E-6EE62D782FF5}"/>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1E76C4CB-7A07-159C-13C2-81043FA83D52}"/>
              </a:ext>
            </a:extLst>
          </p:cNvPr>
          <p:cNvSpPr>
            <a:spLocks noGrp="1"/>
          </p:cNvSpPr>
          <p:nvPr>
            <p:ph type="sldNum" sz="quarter" idx="46"/>
          </p:nvPr>
        </p:nvSpPr>
        <p:spPr/>
        <p:txBody>
          <a:bodyPr/>
          <a:lstStyle/>
          <a:p>
            <a:pPr>
              <a:defRPr/>
            </a:pPr>
            <a:fld id="{1A0BAB9A-64FA-134A-9239-0A19876BAC59}" type="slidenum">
              <a:rPr lang="en-US" smtClean="0"/>
              <a:pPr>
                <a:defRPr/>
              </a:pPr>
              <a:t>30</a:t>
            </a:fld>
            <a:endParaRPr lang="en-US"/>
          </a:p>
        </p:txBody>
      </p:sp>
      <p:pic>
        <p:nvPicPr>
          <p:cNvPr id="6" name="Content Placeholder 7" descr="A person in a yellow jacket&#10;&#10;AI-generated content may be incorrect.">
            <a:extLst>
              <a:ext uri="{FF2B5EF4-FFF2-40B4-BE49-F238E27FC236}">
                <a16:creationId xmlns:a16="http://schemas.microsoft.com/office/drawing/2014/main" id="{784A8745-E598-39F7-129D-901C828D305C}"/>
              </a:ext>
            </a:extLst>
          </p:cNvPr>
          <p:cNvPicPr>
            <a:picLocks noChangeAspect="1"/>
          </p:cNvPicPr>
          <p:nvPr/>
        </p:nvPicPr>
        <p:blipFill>
          <a:blip r:embed="rId3"/>
          <a:stretch>
            <a:fillRect/>
          </a:stretch>
        </p:blipFill>
        <p:spPr>
          <a:xfrm>
            <a:off x="1" y="1"/>
            <a:ext cx="12192000" cy="6858000"/>
          </a:xfrm>
          <a:prstGeom prst="rect">
            <a:avLst/>
          </a:prstGeom>
        </p:spPr>
      </p:pic>
    </p:spTree>
    <p:extLst>
      <p:ext uri="{BB962C8B-B14F-4D97-AF65-F5344CB8AC3E}">
        <p14:creationId xmlns:p14="http://schemas.microsoft.com/office/powerpoint/2010/main" val="1843531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2756A-749B-FCE3-185A-C48B6A735CD9}"/>
              </a:ext>
            </a:extLst>
          </p:cNvPr>
          <p:cNvSpPr>
            <a:spLocks noGrp="1"/>
          </p:cNvSpPr>
          <p:nvPr>
            <p:ph type="ctrTitle"/>
          </p:nvPr>
        </p:nvSpPr>
        <p:spPr>
          <a:xfrm>
            <a:off x="1080095" y="4183536"/>
            <a:ext cx="8039191" cy="443198"/>
          </a:xfrm>
        </p:spPr>
        <p:txBody>
          <a:bodyPr/>
          <a:lstStyle/>
          <a:p>
            <a:r>
              <a:rPr lang="en-US" b="1"/>
              <a:t>Resources for students </a:t>
            </a:r>
          </a:p>
        </p:txBody>
      </p:sp>
    </p:spTree>
    <p:extLst>
      <p:ext uri="{BB962C8B-B14F-4D97-AF65-F5344CB8AC3E}">
        <p14:creationId xmlns:p14="http://schemas.microsoft.com/office/powerpoint/2010/main" val="309160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6">
            <a:extLst>
              <a:ext uri="{FF2B5EF4-FFF2-40B4-BE49-F238E27FC236}">
                <a16:creationId xmlns:a16="http://schemas.microsoft.com/office/drawing/2014/main" id="{17C579BB-0426-4624-4FA8-C2136B569BBB}"/>
              </a:ext>
            </a:extLst>
          </p:cNvPr>
          <p:cNvPicPr>
            <a:picLocks noGrp="1" noChangeAspect="1"/>
          </p:cNvPicPr>
          <p:nvPr>
            <p:ph idx="15"/>
          </p:nvPr>
        </p:nvPicPr>
        <p:blipFill>
          <a:blip r:embed="rId3"/>
          <a:stretch>
            <a:fillRect/>
          </a:stretch>
        </p:blipFill>
        <p:spPr>
          <a:xfrm>
            <a:off x="1109795" y="1757034"/>
            <a:ext cx="4986205" cy="4426046"/>
          </a:xfrm>
        </p:spPr>
      </p:pic>
      <p:sp>
        <p:nvSpPr>
          <p:cNvPr id="6" name="Title 5">
            <a:extLst>
              <a:ext uri="{FF2B5EF4-FFF2-40B4-BE49-F238E27FC236}">
                <a16:creationId xmlns:a16="http://schemas.microsoft.com/office/drawing/2014/main" id="{79022404-F957-5E95-4D9D-35836ABBF0A7}"/>
              </a:ext>
            </a:extLst>
          </p:cNvPr>
          <p:cNvSpPr>
            <a:spLocks noGrp="1"/>
          </p:cNvSpPr>
          <p:nvPr>
            <p:ph type="title"/>
          </p:nvPr>
        </p:nvSpPr>
        <p:spPr>
          <a:xfrm>
            <a:off x="2208600" y="0"/>
            <a:ext cx="9623736" cy="923330"/>
          </a:xfrm>
        </p:spPr>
        <p:txBody>
          <a:bodyPr/>
          <a:lstStyle/>
          <a:p>
            <a:r>
              <a:rPr lang="en-GB">
                <a:hlinkClick r:id="rId4"/>
              </a:rPr>
              <a:t>Travel Industry Reports &amp; Publications | Travel &amp; Tourism Trends | ABTA</a:t>
            </a:r>
            <a:endParaRPr lang="en-GB"/>
          </a:p>
        </p:txBody>
      </p:sp>
      <p:pic>
        <p:nvPicPr>
          <p:cNvPr id="10" name="Content Placeholder 9">
            <a:extLst>
              <a:ext uri="{FF2B5EF4-FFF2-40B4-BE49-F238E27FC236}">
                <a16:creationId xmlns:a16="http://schemas.microsoft.com/office/drawing/2014/main" id="{E455C3D9-4802-07EE-00FA-DE10E09B4B85}"/>
              </a:ext>
            </a:extLst>
          </p:cNvPr>
          <p:cNvPicPr>
            <a:picLocks noGrp="1" noChangeAspect="1"/>
          </p:cNvPicPr>
          <p:nvPr>
            <p:ph idx="4294967295"/>
          </p:nvPr>
        </p:nvPicPr>
        <p:blipFill>
          <a:blip r:embed="rId5"/>
          <a:stretch>
            <a:fillRect/>
          </a:stretch>
        </p:blipFill>
        <p:spPr>
          <a:xfrm>
            <a:off x="6187943" y="1757034"/>
            <a:ext cx="4894262" cy="4540250"/>
          </a:xfrm>
          <a:prstGeom prst="rect">
            <a:avLst/>
          </a:prstGeom>
        </p:spPr>
      </p:pic>
    </p:spTree>
    <p:extLst>
      <p:ext uri="{BB962C8B-B14F-4D97-AF65-F5344CB8AC3E}">
        <p14:creationId xmlns:p14="http://schemas.microsoft.com/office/powerpoint/2010/main" val="3238472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3909ACF-E31F-D268-5CA1-1315B1BC8C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833" y="1979693"/>
            <a:ext cx="3878961" cy="33024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9245D94-8DBA-138A-6ACF-3EBD21B74D54}"/>
              </a:ext>
            </a:extLst>
          </p:cNvPr>
          <p:cNvPicPr>
            <a:picLocks noChangeAspect="1"/>
          </p:cNvPicPr>
          <p:nvPr/>
        </p:nvPicPr>
        <p:blipFill>
          <a:blip r:embed="rId4"/>
          <a:stretch>
            <a:fillRect/>
          </a:stretch>
        </p:blipFill>
        <p:spPr>
          <a:xfrm>
            <a:off x="4270331" y="1641331"/>
            <a:ext cx="7721836" cy="4748784"/>
          </a:xfrm>
          <a:prstGeom prst="rect">
            <a:avLst/>
          </a:prstGeom>
        </p:spPr>
      </p:pic>
    </p:spTree>
    <p:extLst>
      <p:ext uri="{BB962C8B-B14F-4D97-AF65-F5344CB8AC3E}">
        <p14:creationId xmlns:p14="http://schemas.microsoft.com/office/powerpoint/2010/main" val="363394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B3D94E-8F09-2472-C482-28BD0D6CD3CA}"/>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E3D59049-BAEA-8855-5148-C8F87BBD4CCF}"/>
              </a:ext>
            </a:extLst>
          </p:cNvPr>
          <p:cNvSpPr>
            <a:spLocks noGrp="1"/>
          </p:cNvSpPr>
          <p:nvPr>
            <p:ph type="sldNum" sz="quarter" idx="46"/>
          </p:nvPr>
        </p:nvSpPr>
        <p:spPr/>
        <p:txBody>
          <a:bodyPr/>
          <a:lstStyle/>
          <a:p>
            <a:pPr>
              <a:defRPr/>
            </a:pPr>
            <a:fld id="{1A0BAB9A-64FA-134A-9239-0A19876BAC59}" type="slidenum">
              <a:rPr lang="en-US" smtClean="0"/>
              <a:pPr>
                <a:defRPr/>
              </a:pPr>
              <a:t>34</a:t>
            </a:fld>
            <a:endParaRPr lang="en-US"/>
          </a:p>
        </p:txBody>
      </p:sp>
      <p:sp>
        <p:nvSpPr>
          <p:cNvPr id="4" name="Title 3">
            <a:extLst>
              <a:ext uri="{FF2B5EF4-FFF2-40B4-BE49-F238E27FC236}">
                <a16:creationId xmlns:a16="http://schemas.microsoft.com/office/drawing/2014/main" id="{957C1B52-CF43-5047-9DCD-0F61985184A1}"/>
              </a:ext>
            </a:extLst>
          </p:cNvPr>
          <p:cNvSpPr>
            <a:spLocks noGrp="1"/>
          </p:cNvSpPr>
          <p:nvPr>
            <p:ph type="title"/>
          </p:nvPr>
        </p:nvSpPr>
        <p:spPr/>
        <p:txBody>
          <a:bodyPr/>
          <a:lstStyle/>
          <a:p>
            <a:r>
              <a:rPr lang="en-US" dirty="0"/>
              <a:t>Drug Awareness</a:t>
            </a:r>
            <a:endParaRPr lang="en-GB" dirty="0"/>
          </a:p>
        </p:txBody>
      </p:sp>
      <p:pic>
        <p:nvPicPr>
          <p:cNvPr id="6" name="Picture 5">
            <a:extLst>
              <a:ext uri="{FF2B5EF4-FFF2-40B4-BE49-F238E27FC236}">
                <a16:creationId xmlns:a16="http://schemas.microsoft.com/office/drawing/2014/main" id="{70E4D52A-DAAC-80C2-EA63-372C35C4EE17}"/>
              </a:ext>
            </a:extLst>
          </p:cNvPr>
          <p:cNvPicPr>
            <a:picLocks noChangeAspect="1"/>
          </p:cNvPicPr>
          <p:nvPr/>
        </p:nvPicPr>
        <p:blipFill>
          <a:blip r:embed="rId3"/>
          <a:stretch>
            <a:fillRect/>
          </a:stretch>
        </p:blipFill>
        <p:spPr>
          <a:xfrm>
            <a:off x="8200456" y="2148671"/>
            <a:ext cx="3657607" cy="3657607"/>
          </a:xfrm>
          <a:prstGeom prst="rect">
            <a:avLst/>
          </a:prstGeom>
        </p:spPr>
      </p:pic>
      <p:pic>
        <p:nvPicPr>
          <p:cNvPr id="8" name="Picture 7">
            <a:extLst>
              <a:ext uri="{FF2B5EF4-FFF2-40B4-BE49-F238E27FC236}">
                <a16:creationId xmlns:a16="http://schemas.microsoft.com/office/drawing/2014/main" id="{DF6472FF-6DFB-11BA-12E2-4FA07D20300A}"/>
              </a:ext>
            </a:extLst>
          </p:cNvPr>
          <p:cNvPicPr>
            <a:picLocks noChangeAspect="1"/>
          </p:cNvPicPr>
          <p:nvPr/>
        </p:nvPicPr>
        <p:blipFill>
          <a:blip r:embed="rId4"/>
          <a:stretch>
            <a:fillRect/>
          </a:stretch>
        </p:blipFill>
        <p:spPr>
          <a:xfrm>
            <a:off x="4350162" y="2148670"/>
            <a:ext cx="3657607" cy="3657607"/>
          </a:xfrm>
          <a:prstGeom prst="rect">
            <a:avLst/>
          </a:prstGeom>
        </p:spPr>
      </p:pic>
      <p:pic>
        <p:nvPicPr>
          <p:cNvPr id="11" name="Picture 10">
            <a:extLst>
              <a:ext uri="{FF2B5EF4-FFF2-40B4-BE49-F238E27FC236}">
                <a16:creationId xmlns:a16="http://schemas.microsoft.com/office/drawing/2014/main" id="{C66F09C2-ED23-7696-6B8B-37EF221790FE}"/>
              </a:ext>
            </a:extLst>
          </p:cNvPr>
          <p:cNvPicPr>
            <a:picLocks noChangeAspect="1"/>
          </p:cNvPicPr>
          <p:nvPr/>
        </p:nvPicPr>
        <p:blipFill>
          <a:blip r:embed="rId5"/>
          <a:stretch>
            <a:fillRect/>
          </a:stretch>
        </p:blipFill>
        <p:spPr>
          <a:xfrm>
            <a:off x="499868" y="2148671"/>
            <a:ext cx="3657607" cy="3657607"/>
          </a:xfrm>
          <a:prstGeom prst="rect">
            <a:avLst/>
          </a:prstGeom>
        </p:spPr>
      </p:pic>
    </p:spTree>
    <p:extLst>
      <p:ext uri="{BB962C8B-B14F-4D97-AF65-F5344CB8AC3E}">
        <p14:creationId xmlns:p14="http://schemas.microsoft.com/office/powerpoint/2010/main" val="11002322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78568-8752-EB62-BECB-9EE9EF78CE1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5561DF3-B56F-19EB-3B6E-FE0E24B3A7BF}"/>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0697754A-8B0B-3F23-1870-76E198C9E3E0}"/>
              </a:ext>
            </a:extLst>
          </p:cNvPr>
          <p:cNvSpPr>
            <a:spLocks noGrp="1"/>
          </p:cNvSpPr>
          <p:nvPr>
            <p:ph type="sldNum" sz="quarter" idx="46"/>
          </p:nvPr>
        </p:nvSpPr>
        <p:spPr/>
        <p:txBody>
          <a:bodyPr/>
          <a:lstStyle/>
          <a:p>
            <a:pPr>
              <a:defRPr/>
            </a:pPr>
            <a:fld id="{1A0BAB9A-64FA-134A-9239-0A19876BAC59}" type="slidenum">
              <a:rPr lang="en-US" smtClean="0"/>
              <a:pPr>
                <a:defRPr/>
              </a:pPr>
              <a:t>35</a:t>
            </a:fld>
            <a:endParaRPr lang="en-US"/>
          </a:p>
        </p:txBody>
      </p:sp>
      <p:sp>
        <p:nvSpPr>
          <p:cNvPr id="4" name="Title 3">
            <a:extLst>
              <a:ext uri="{FF2B5EF4-FFF2-40B4-BE49-F238E27FC236}">
                <a16:creationId xmlns:a16="http://schemas.microsoft.com/office/drawing/2014/main" id="{277B8418-8AFB-19D1-AC43-10D568960D29}"/>
              </a:ext>
            </a:extLst>
          </p:cNvPr>
          <p:cNvSpPr>
            <a:spLocks noGrp="1"/>
          </p:cNvSpPr>
          <p:nvPr>
            <p:ph type="title"/>
          </p:nvPr>
        </p:nvSpPr>
        <p:spPr/>
        <p:txBody>
          <a:bodyPr/>
          <a:lstStyle/>
          <a:p>
            <a:r>
              <a:rPr lang="en-US" dirty="0"/>
              <a:t>Methanol poisoning and counterfeit alcohol</a:t>
            </a:r>
            <a:endParaRPr lang="en-GB" dirty="0"/>
          </a:p>
        </p:txBody>
      </p:sp>
      <p:pic>
        <p:nvPicPr>
          <p:cNvPr id="10" name="Content Placeholder 9">
            <a:extLst>
              <a:ext uri="{FF2B5EF4-FFF2-40B4-BE49-F238E27FC236}">
                <a16:creationId xmlns:a16="http://schemas.microsoft.com/office/drawing/2014/main" id="{56A6619F-4ED9-6415-29C4-FA53FC919181}"/>
              </a:ext>
            </a:extLst>
          </p:cNvPr>
          <p:cNvPicPr>
            <a:picLocks noGrp="1" noChangeAspect="1"/>
          </p:cNvPicPr>
          <p:nvPr>
            <p:ph idx="1"/>
          </p:nvPr>
        </p:nvPicPr>
        <p:blipFill>
          <a:blip r:embed="rId3"/>
          <a:stretch>
            <a:fillRect/>
          </a:stretch>
        </p:blipFill>
        <p:spPr>
          <a:xfrm>
            <a:off x="1267968" y="1628115"/>
            <a:ext cx="4496607" cy="4496607"/>
          </a:xfrm>
        </p:spPr>
      </p:pic>
      <p:pic>
        <p:nvPicPr>
          <p:cNvPr id="13" name="Picture 12">
            <a:extLst>
              <a:ext uri="{FF2B5EF4-FFF2-40B4-BE49-F238E27FC236}">
                <a16:creationId xmlns:a16="http://schemas.microsoft.com/office/drawing/2014/main" id="{D69D147B-CAEF-A9BB-A919-A6DC38D43404}"/>
              </a:ext>
            </a:extLst>
          </p:cNvPr>
          <p:cNvPicPr>
            <a:picLocks noChangeAspect="1"/>
          </p:cNvPicPr>
          <p:nvPr/>
        </p:nvPicPr>
        <p:blipFill>
          <a:blip r:embed="rId4"/>
          <a:stretch>
            <a:fillRect/>
          </a:stretch>
        </p:blipFill>
        <p:spPr>
          <a:xfrm>
            <a:off x="6778752" y="1600196"/>
            <a:ext cx="4496607" cy="4496607"/>
          </a:xfrm>
          <a:prstGeom prst="rect">
            <a:avLst/>
          </a:prstGeom>
        </p:spPr>
      </p:pic>
    </p:spTree>
    <p:extLst>
      <p:ext uri="{BB962C8B-B14F-4D97-AF65-F5344CB8AC3E}">
        <p14:creationId xmlns:p14="http://schemas.microsoft.com/office/powerpoint/2010/main" val="21187563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320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F4A1F-CA3A-DA59-A058-C538FF0BAD86}"/>
              </a:ext>
            </a:extLst>
          </p:cNvPr>
          <p:cNvSpPr>
            <a:spLocks noGrp="1"/>
          </p:cNvSpPr>
          <p:nvPr>
            <p:ph type="ctrTitle"/>
          </p:nvPr>
        </p:nvSpPr>
        <p:spPr>
          <a:xfrm>
            <a:off x="847182" y="2985801"/>
            <a:ext cx="6009820" cy="886397"/>
          </a:xfrm>
        </p:spPr>
        <p:txBody>
          <a:bodyPr/>
          <a:lstStyle/>
          <a:p>
            <a:r>
              <a:rPr lang="en-US" b="1">
                <a:latin typeface="Calibri"/>
                <a:ea typeface="Calibri"/>
                <a:cs typeface="Calibri"/>
              </a:rPr>
              <a:t>What is the UK outbound travel industry?</a:t>
            </a:r>
            <a:endParaRPr lang="en-US" b="1"/>
          </a:p>
        </p:txBody>
      </p:sp>
      <p:sp>
        <p:nvSpPr>
          <p:cNvPr id="4" name="Subtitle 2">
            <a:extLst>
              <a:ext uri="{FF2B5EF4-FFF2-40B4-BE49-F238E27FC236}">
                <a16:creationId xmlns:a16="http://schemas.microsoft.com/office/drawing/2014/main" id="{98DCE7C0-7C52-A69B-AA31-EF62C96EACC9}"/>
              </a:ext>
            </a:extLst>
          </p:cNvPr>
          <p:cNvSpPr>
            <a:spLocks noGrp="1"/>
          </p:cNvSpPr>
          <p:nvPr>
            <p:ph type="subTitle" idx="1"/>
          </p:nvPr>
        </p:nvSpPr>
        <p:spPr>
          <a:xfrm>
            <a:off x="847182" y="4832914"/>
            <a:ext cx="8804229" cy="332399"/>
          </a:xfrm>
        </p:spPr>
        <p:txBody>
          <a:bodyPr/>
          <a:lstStyle/>
          <a:p>
            <a:r>
              <a:rPr lang="en-US"/>
              <a:t>Report 2024-2025</a:t>
            </a:r>
          </a:p>
        </p:txBody>
      </p:sp>
      <p:pic>
        <p:nvPicPr>
          <p:cNvPr id="3" name="Picture 2" descr="A blue background with white text">
            <a:extLst>
              <a:ext uri="{FF2B5EF4-FFF2-40B4-BE49-F238E27FC236}">
                <a16:creationId xmlns:a16="http://schemas.microsoft.com/office/drawing/2014/main" id="{6F01F68B-B05D-D4B7-4459-8E738C7DE6E4}"/>
              </a:ext>
            </a:extLst>
          </p:cNvPr>
          <p:cNvPicPr>
            <a:picLocks noChangeAspect="1"/>
          </p:cNvPicPr>
          <p:nvPr/>
        </p:nvPicPr>
        <p:blipFill>
          <a:blip r:embed="rId3"/>
          <a:stretch>
            <a:fillRect/>
          </a:stretch>
        </p:blipFill>
        <p:spPr>
          <a:xfrm>
            <a:off x="631789" y="4506293"/>
            <a:ext cx="3976787" cy="1988803"/>
          </a:xfrm>
          <a:prstGeom prst="rect">
            <a:avLst/>
          </a:prstGeom>
        </p:spPr>
      </p:pic>
    </p:spTree>
    <p:extLst>
      <p:ext uri="{BB962C8B-B14F-4D97-AF65-F5344CB8AC3E}">
        <p14:creationId xmlns:p14="http://schemas.microsoft.com/office/powerpoint/2010/main" val="2138493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77200-9C01-0BBA-C9F8-14C9490B0117}"/>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C0DA2268-814E-C39A-F3EA-1D3DC90E30E2}"/>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6DC1245D-EC48-D8DE-6EA8-C6B03AB4C0B8}"/>
              </a:ext>
            </a:extLst>
          </p:cNvPr>
          <p:cNvSpPr>
            <a:spLocks noGrp="1"/>
          </p:cNvSpPr>
          <p:nvPr>
            <p:ph type="sldNum" sz="quarter" idx="46"/>
          </p:nvPr>
        </p:nvSpPr>
        <p:spPr/>
        <p:txBody>
          <a:bodyPr/>
          <a:lstStyle/>
          <a:p>
            <a:pPr>
              <a:defRPr/>
            </a:pPr>
            <a:fld id="{1A0BAB9A-64FA-134A-9239-0A19876BAC59}" type="slidenum">
              <a:rPr lang="en-US" smtClean="0"/>
              <a:pPr>
                <a:defRPr/>
              </a:pPr>
              <a:t>5</a:t>
            </a:fld>
            <a:endParaRPr lang="en-US"/>
          </a:p>
        </p:txBody>
      </p:sp>
      <p:sp>
        <p:nvSpPr>
          <p:cNvPr id="4" name="Title 3">
            <a:extLst>
              <a:ext uri="{FF2B5EF4-FFF2-40B4-BE49-F238E27FC236}">
                <a16:creationId xmlns:a16="http://schemas.microsoft.com/office/drawing/2014/main" id="{1AD39290-6E09-B033-F5FC-83B1466858CF}"/>
              </a:ext>
            </a:extLst>
          </p:cNvPr>
          <p:cNvSpPr>
            <a:spLocks noGrp="1"/>
          </p:cNvSpPr>
          <p:nvPr>
            <p:ph type="title"/>
          </p:nvPr>
        </p:nvSpPr>
        <p:spPr/>
        <p:txBody>
          <a:bodyPr/>
          <a:lstStyle/>
          <a:p>
            <a:r>
              <a:rPr lang="en-US" b="1"/>
              <a:t>The UK Outbound Travel Industry </a:t>
            </a:r>
          </a:p>
        </p:txBody>
      </p:sp>
      <p:graphicFrame>
        <p:nvGraphicFramePr>
          <p:cNvPr id="7" name="Content Placeholder 6">
            <a:extLst>
              <a:ext uri="{FF2B5EF4-FFF2-40B4-BE49-F238E27FC236}">
                <a16:creationId xmlns:a16="http://schemas.microsoft.com/office/drawing/2014/main" id="{3CC457BA-1A36-86BD-5873-599EF32BE9DC}"/>
              </a:ext>
            </a:extLst>
          </p:cNvPr>
          <p:cNvGraphicFramePr>
            <a:graphicFrameLocks noGrp="1"/>
          </p:cNvGraphicFramePr>
          <p:nvPr>
            <p:ph idx="15"/>
            <p:extLst>
              <p:ext uri="{D42A27DB-BD31-4B8C-83A1-F6EECF244321}">
                <p14:modId xmlns:p14="http://schemas.microsoft.com/office/powerpoint/2010/main" val="2171226609"/>
              </p:ext>
            </p:extLst>
          </p:nvPr>
        </p:nvGraphicFramePr>
        <p:xfrm>
          <a:off x="1978025" y="1260475"/>
          <a:ext cx="9544050" cy="5110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8253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7CF44-1777-BCDD-AF6D-4E259239246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067E32A-9F73-D709-5B61-0D96340718D8}"/>
              </a:ext>
            </a:extLst>
          </p:cNvPr>
          <p:cNvSpPr>
            <a:spLocks noGrp="1"/>
          </p:cNvSpPr>
          <p:nvPr>
            <p:ph type="ftr" sz="quarter" idx="45"/>
          </p:nvPr>
        </p:nvSpPr>
        <p:spPr/>
        <p:txBody>
          <a:bodyPr/>
          <a:lstStyle/>
          <a:p>
            <a:pPr>
              <a:defRPr/>
            </a:pPr>
            <a:r>
              <a:rPr lang="en-US"/>
              <a:t>All About ABTA</a:t>
            </a:r>
          </a:p>
        </p:txBody>
      </p:sp>
      <p:sp>
        <p:nvSpPr>
          <p:cNvPr id="3" name="Slide Number Placeholder 2">
            <a:extLst>
              <a:ext uri="{FF2B5EF4-FFF2-40B4-BE49-F238E27FC236}">
                <a16:creationId xmlns:a16="http://schemas.microsoft.com/office/drawing/2014/main" id="{55D46A21-7FBD-531D-B2AE-210DA9A71DA2}"/>
              </a:ext>
            </a:extLst>
          </p:cNvPr>
          <p:cNvSpPr>
            <a:spLocks noGrp="1"/>
          </p:cNvSpPr>
          <p:nvPr>
            <p:ph type="sldNum" sz="quarter" idx="46"/>
          </p:nvPr>
        </p:nvSpPr>
        <p:spPr/>
        <p:txBody>
          <a:bodyPr/>
          <a:lstStyle/>
          <a:p>
            <a:pPr>
              <a:defRPr/>
            </a:pPr>
            <a:fld id="{1A0BAB9A-64FA-134A-9239-0A19876BAC59}" type="slidenum">
              <a:rPr lang="en-US" smtClean="0"/>
              <a:pPr>
                <a:defRPr/>
              </a:pPr>
              <a:t>6</a:t>
            </a:fld>
            <a:endParaRPr lang="en-US"/>
          </a:p>
        </p:txBody>
      </p:sp>
      <p:sp>
        <p:nvSpPr>
          <p:cNvPr id="4" name="Title 3">
            <a:extLst>
              <a:ext uri="{FF2B5EF4-FFF2-40B4-BE49-F238E27FC236}">
                <a16:creationId xmlns:a16="http://schemas.microsoft.com/office/drawing/2014/main" id="{49FA3717-6497-B15C-F34E-D91CE280ED55}"/>
              </a:ext>
            </a:extLst>
          </p:cNvPr>
          <p:cNvSpPr>
            <a:spLocks noGrp="1"/>
          </p:cNvSpPr>
          <p:nvPr>
            <p:ph type="title"/>
          </p:nvPr>
        </p:nvSpPr>
        <p:spPr/>
        <p:txBody>
          <a:bodyPr/>
          <a:lstStyle/>
          <a:p>
            <a:r>
              <a:rPr lang="en-US" b="1">
                <a:latin typeface="Calibri"/>
                <a:ea typeface="Calibri"/>
                <a:cs typeface="Calibri"/>
              </a:rPr>
              <a:t>UK Travel Industry Economic Contribution</a:t>
            </a:r>
          </a:p>
        </p:txBody>
      </p:sp>
      <p:pic>
        <p:nvPicPr>
          <p:cNvPr id="6" name="Picture 5" descr="A white background with orange and blue text&#10;&#10;AI-generated content may be incorrect.">
            <a:extLst>
              <a:ext uri="{FF2B5EF4-FFF2-40B4-BE49-F238E27FC236}">
                <a16:creationId xmlns:a16="http://schemas.microsoft.com/office/drawing/2014/main" id="{C51F661B-BD16-0D63-9F29-1D50E8C292C8}"/>
              </a:ext>
            </a:extLst>
          </p:cNvPr>
          <p:cNvPicPr>
            <a:picLocks noChangeAspect="1"/>
          </p:cNvPicPr>
          <p:nvPr/>
        </p:nvPicPr>
        <p:blipFill>
          <a:blip r:embed="rId3"/>
          <a:stretch>
            <a:fillRect/>
          </a:stretch>
        </p:blipFill>
        <p:spPr>
          <a:xfrm>
            <a:off x="955347" y="1783080"/>
            <a:ext cx="3291840" cy="3291840"/>
          </a:xfrm>
          <a:prstGeom prst="rect">
            <a:avLst/>
          </a:prstGeom>
        </p:spPr>
      </p:pic>
      <p:pic>
        <p:nvPicPr>
          <p:cNvPr id="8" name="Picture 7" descr="A white square with orange and blue text&#10;&#10;AI-generated content may be incorrect.">
            <a:extLst>
              <a:ext uri="{FF2B5EF4-FFF2-40B4-BE49-F238E27FC236}">
                <a16:creationId xmlns:a16="http://schemas.microsoft.com/office/drawing/2014/main" id="{082A53D6-86E3-CC6A-45ED-8A9E724B7F69}"/>
              </a:ext>
            </a:extLst>
          </p:cNvPr>
          <p:cNvPicPr>
            <a:picLocks noChangeAspect="1"/>
          </p:cNvPicPr>
          <p:nvPr/>
        </p:nvPicPr>
        <p:blipFill>
          <a:blip r:embed="rId4"/>
          <a:stretch>
            <a:fillRect/>
          </a:stretch>
        </p:blipFill>
        <p:spPr>
          <a:xfrm>
            <a:off x="4579440" y="1783080"/>
            <a:ext cx="3291840" cy="3291840"/>
          </a:xfrm>
          <a:prstGeom prst="rect">
            <a:avLst/>
          </a:prstGeom>
        </p:spPr>
      </p:pic>
      <p:pic>
        <p:nvPicPr>
          <p:cNvPr id="10" name="Picture 9" descr="A blue and orange advertisement with text&#10;&#10;AI-generated content may be incorrect.">
            <a:extLst>
              <a:ext uri="{FF2B5EF4-FFF2-40B4-BE49-F238E27FC236}">
                <a16:creationId xmlns:a16="http://schemas.microsoft.com/office/drawing/2014/main" id="{0A11B0B9-79C5-CD39-A981-7C545A50CD89}"/>
              </a:ext>
            </a:extLst>
          </p:cNvPr>
          <p:cNvPicPr>
            <a:picLocks noChangeAspect="1"/>
          </p:cNvPicPr>
          <p:nvPr/>
        </p:nvPicPr>
        <p:blipFill>
          <a:blip r:embed="rId5"/>
          <a:stretch>
            <a:fillRect/>
          </a:stretch>
        </p:blipFill>
        <p:spPr>
          <a:xfrm>
            <a:off x="8232288" y="1783080"/>
            <a:ext cx="3291840" cy="3291840"/>
          </a:xfrm>
          <a:prstGeom prst="rect">
            <a:avLst/>
          </a:prstGeom>
        </p:spPr>
      </p:pic>
    </p:spTree>
    <p:extLst>
      <p:ext uri="{BB962C8B-B14F-4D97-AF65-F5344CB8AC3E}">
        <p14:creationId xmlns:p14="http://schemas.microsoft.com/office/powerpoint/2010/main" val="823673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A69ABE9-74B9-898C-2948-AAC52185B897}"/>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AF39CE28-182E-6741-962B-E29A80840E98}"/>
              </a:ext>
            </a:extLst>
          </p:cNvPr>
          <p:cNvSpPr>
            <a:spLocks noGrp="1"/>
          </p:cNvSpPr>
          <p:nvPr>
            <p:ph type="sldNum" sz="quarter" idx="46"/>
          </p:nvPr>
        </p:nvSpPr>
        <p:spPr/>
        <p:txBody>
          <a:bodyPr/>
          <a:lstStyle/>
          <a:p>
            <a:pPr>
              <a:defRPr/>
            </a:pPr>
            <a:fld id="{1A0BAB9A-64FA-134A-9239-0A19876BAC59}" type="slidenum">
              <a:rPr lang="en-US" smtClean="0"/>
              <a:pPr>
                <a:defRPr/>
              </a:pPr>
              <a:t>7</a:t>
            </a:fld>
            <a:endParaRPr lang="en-US"/>
          </a:p>
        </p:txBody>
      </p:sp>
      <p:pic>
        <p:nvPicPr>
          <p:cNvPr id="7" name="Picture 6" descr="A person smiling with a yellow background">
            <a:extLst>
              <a:ext uri="{FF2B5EF4-FFF2-40B4-BE49-F238E27FC236}">
                <a16:creationId xmlns:a16="http://schemas.microsoft.com/office/drawing/2014/main" id="{4ED56215-1485-CF20-E69D-C8B273720A1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07803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A33E2-16EA-BD18-8024-E03E6523D1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4AB571-30E5-3A38-2968-A20E280CE4C7}"/>
              </a:ext>
            </a:extLst>
          </p:cNvPr>
          <p:cNvSpPr>
            <a:spLocks noGrp="1"/>
          </p:cNvSpPr>
          <p:nvPr>
            <p:ph type="ctrTitle"/>
          </p:nvPr>
        </p:nvSpPr>
        <p:spPr>
          <a:xfrm>
            <a:off x="847182" y="2985801"/>
            <a:ext cx="6009820" cy="443198"/>
          </a:xfrm>
        </p:spPr>
        <p:txBody>
          <a:bodyPr/>
          <a:lstStyle/>
          <a:p>
            <a:r>
              <a:rPr lang="en-US" b="1"/>
              <a:t>What does ABTA do?</a:t>
            </a:r>
          </a:p>
        </p:txBody>
      </p:sp>
      <p:sp>
        <p:nvSpPr>
          <p:cNvPr id="3" name="Subtitle 2">
            <a:extLst>
              <a:ext uri="{FF2B5EF4-FFF2-40B4-BE49-F238E27FC236}">
                <a16:creationId xmlns:a16="http://schemas.microsoft.com/office/drawing/2014/main" id="{C1C26015-AF25-08C5-D970-B42262487ACE}"/>
              </a:ext>
            </a:extLst>
          </p:cNvPr>
          <p:cNvSpPr>
            <a:spLocks noGrp="1"/>
          </p:cNvSpPr>
          <p:nvPr>
            <p:ph type="subTitle" idx="1"/>
          </p:nvPr>
        </p:nvSpPr>
        <p:spPr/>
        <p:txBody>
          <a:bodyPr/>
          <a:lstStyle/>
          <a:p>
            <a:r>
              <a:rPr lang="en-US" dirty="0"/>
              <a:t>The Travel Association</a:t>
            </a:r>
            <a:endParaRPr lang="en-GB" dirty="0"/>
          </a:p>
        </p:txBody>
      </p:sp>
    </p:spTree>
    <p:extLst>
      <p:ext uri="{BB962C8B-B14F-4D97-AF65-F5344CB8AC3E}">
        <p14:creationId xmlns:p14="http://schemas.microsoft.com/office/powerpoint/2010/main" val="521057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013D94C-B33A-575C-7B71-A0175CF49080}"/>
              </a:ext>
            </a:extLst>
          </p:cNvPr>
          <p:cNvSpPr>
            <a:spLocks noGrp="1"/>
          </p:cNvSpPr>
          <p:nvPr>
            <p:ph type="ftr" sz="quarter" idx="45"/>
          </p:nvPr>
        </p:nvSpPr>
        <p:spPr/>
        <p:txBody>
          <a:bodyPr/>
          <a:lstStyle/>
          <a:p>
            <a:pPr>
              <a:defRPr/>
            </a:pPr>
            <a:r>
              <a:rPr lang="en-US"/>
              <a:t>It’s easy to get more…</a:t>
            </a:r>
          </a:p>
        </p:txBody>
      </p:sp>
      <p:sp>
        <p:nvSpPr>
          <p:cNvPr id="3" name="Slide Number Placeholder 2">
            <a:extLst>
              <a:ext uri="{FF2B5EF4-FFF2-40B4-BE49-F238E27FC236}">
                <a16:creationId xmlns:a16="http://schemas.microsoft.com/office/drawing/2014/main" id="{F0953571-C883-E3EE-4FA0-0E1C3B9F10BE}"/>
              </a:ext>
            </a:extLst>
          </p:cNvPr>
          <p:cNvSpPr>
            <a:spLocks noGrp="1"/>
          </p:cNvSpPr>
          <p:nvPr>
            <p:ph type="sldNum" sz="quarter" idx="46"/>
          </p:nvPr>
        </p:nvSpPr>
        <p:spPr/>
        <p:txBody>
          <a:bodyPr/>
          <a:lstStyle/>
          <a:p>
            <a:pPr>
              <a:defRPr/>
            </a:pPr>
            <a:fld id="{1A0BAB9A-64FA-134A-9239-0A19876BAC59}" type="slidenum">
              <a:rPr lang="en-US" smtClean="0"/>
              <a:pPr>
                <a:defRPr/>
              </a:pPr>
              <a:t>9</a:t>
            </a:fld>
            <a:endParaRPr lang="en-US"/>
          </a:p>
        </p:txBody>
      </p:sp>
      <p:sp>
        <p:nvSpPr>
          <p:cNvPr id="4" name="Title 3">
            <a:extLst>
              <a:ext uri="{FF2B5EF4-FFF2-40B4-BE49-F238E27FC236}">
                <a16:creationId xmlns:a16="http://schemas.microsoft.com/office/drawing/2014/main" id="{CA1A1CF6-1767-31E0-601D-2DCD419D221B}"/>
              </a:ext>
            </a:extLst>
          </p:cNvPr>
          <p:cNvSpPr>
            <a:spLocks noGrp="1"/>
          </p:cNvSpPr>
          <p:nvPr>
            <p:ph type="title"/>
          </p:nvPr>
        </p:nvSpPr>
        <p:spPr/>
        <p:txBody>
          <a:bodyPr/>
          <a:lstStyle/>
          <a:p>
            <a:r>
              <a:rPr lang="en-US"/>
              <a:t>About ABTA</a:t>
            </a:r>
            <a:endParaRPr lang="en-GB"/>
          </a:p>
        </p:txBody>
      </p:sp>
      <p:pic>
        <p:nvPicPr>
          <p:cNvPr id="5" name="Picture 4">
            <a:extLst>
              <a:ext uri="{FF2B5EF4-FFF2-40B4-BE49-F238E27FC236}">
                <a16:creationId xmlns:a16="http://schemas.microsoft.com/office/drawing/2014/main" id="{DDFFAB3F-FE93-A746-FC31-E1A127A067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4335" y="1724025"/>
            <a:ext cx="8863330" cy="3409950"/>
          </a:xfrm>
          <a:prstGeom prst="rect">
            <a:avLst/>
          </a:prstGeom>
        </p:spPr>
      </p:pic>
    </p:spTree>
    <p:extLst>
      <p:ext uri="{BB962C8B-B14F-4D97-AF65-F5344CB8AC3E}">
        <p14:creationId xmlns:p14="http://schemas.microsoft.com/office/powerpoint/2010/main" val="3227921132"/>
      </p:ext>
    </p:extLst>
  </p:cSld>
  <p:clrMapOvr>
    <a:masterClrMapping/>
  </p:clrMapOvr>
</p:sld>
</file>

<file path=ppt/theme/theme1.xml><?xml version="1.0" encoding="utf-8"?>
<a:theme xmlns:a="http://schemas.openxmlformats.org/drawingml/2006/main" name="Office Theme">
  <a:themeElements>
    <a:clrScheme name="UK Sport Master Colours">
      <a:dk1>
        <a:srgbClr val="000000"/>
      </a:dk1>
      <a:lt1>
        <a:srgbClr val="FFFFFF"/>
      </a:lt1>
      <a:dk2>
        <a:srgbClr val="000000"/>
      </a:dk2>
      <a:lt2>
        <a:srgbClr val="FFFFFF"/>
      </a:lt2>
      <a:accent1>
        <a:srgbClr val="00367C"/>
      </a:accent1>
      <a:accent2>
        <a:srgbClr val="E1002C"/>
      </a:accent2>
      <a:accent3>
        <a:srgbClr val="AA9659"/>
      </a:accent3>
      <a:accent4>
        <a:srgbClr val="00367C"/>
      </a:accent4>
      <a:accent5>
        <a:srgbClr val="E1002C"/>
      </a:accent5>
      <a:accent6>
        <a:srgbClr val="AA9659"/>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Sport PPT Template 1920x1080_v7" id="{8D4F765C-EEEB-E347-BCCC-183238662A60}" vid="{129E729C-159E-894C-B010-5A81039E638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5C2945144C2643A667558E691E3C1E" ma:contentTypeVersion="16" ma:contentTypeDescription="Create a new document." ma:contentTypeScope="" ma:versionID="bce848f6ab3479cc158bb9c948ca3e55">
  <xsd:schema xmlns:xsd="http://www.w3.org/2001/XMLSchema" xmlns:xs="http://www.w3.org/2001/XMLSchema" xmlns:p="http://schemas.microsoft.com/office/2006/metadata/properties" xmlns:ns3="67966dfc-e2e4-4c82-81d6-e571bf8cbb2a" xmlns:ns4="69113b6a-eaf3-4744-8189-f7e2779efeff" targetNamespace="http://schemas.microsoft.com/office/2006/metadata/properties" ma:root="true" ma:fieldsID="72e1f7082e30925aa6e2358ceb23aae1" ns3:_="" ns4:_="">
    <xsd:import namespace="67966dfc-e2e4-4c82-81d6-e571bf8cbb2a"/>
    <xsd:import namespace="69113b6a-eaf3-4744-8189-f7e2779efef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_activity" minOccurs="0"/>
                <xsd:element ref="ns4:SharedWithUsers" minOccurs="0"/>
                <xsd:element ref="ns4:SharedWithDetails" minOccurs="0"/>
                <xsd:element ref="ns4:SharingHintHash" minOccurs="0"/>
                <xsd:element ref="ns3:MediaLengthInSeconds" minOccurs="0"/>
                <xsd:element ref="ns3:MediaServiceObjectDetectorVersions" minOccurs="0"/>
                <xsd:element ref="ns3:MediaServiceLocation"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966dfc-e2e4-4c82-81d6-e571bf8cbb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113b6a-eaf3-4744-8189-f7e2779efef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7966dfc-e2e4-4c82-81d6-e571bf8cbb2a" xsi:nil="true"/>
  </documentManagement>
</p:properties>
</file>

<file path=customXml/itemProps1.xml><?xml version="1.0" encoding="utf-8"?>
<ds:datastoreItem xmlns:ds="http://schemas.openxmlformats.org/officeDocument/2006/customXml" ds:itemID="{A577EA5C-E243-4213-B7C6-C0A7515FA3B2}">
  <ds:schemaRefs>
    <ds:schemaRef ds:uri="67966dfc-e2e4-4c82-81d6-e571bf8cbb2a"/>
    <ds:schemaRef ds:uri="69113b6a-eaf3-4744-8189-f7e2779efe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29E082B-8975-412F-8E46-2C8CE40D69CE}">
  <ds:schemaRefs>
    <ds:schemaRef ds:uri="http://schemas.microsoft.com/sharepoint/v3/contenttype/forms"/>
  </ds:schemaRefs>
</ds:datastoreItem>
</file>

<file path=customXml/itemProps3.xml><?xml version="1.0" encoding="utf-8"?>
<ds:datastoreItem xmlns:ds="http://schemas.openxmlformats.org/officeDocument/2006/customXml" ds:itemID="{BA6F576C-C773-4499-9C58-E527A8004D68}">
  <ds:schemaRefs>
    <ds:schemaRef ds:uri="http://schemas.microsoft.com/office/2006/documentManagement/types"/>
    <ds:schemaRef ds:uri="http://schemas.microsoft.com/office/infopath/2007/PartnerControls"/>
    <ds:schemaRef ds:uri="http://purl.org/dc/elements/1.1/"/>
    <ds:schemaRef ds:uri="http://www.w3.org/XML/1998/namespace"/>
    <ds:schemaRef ds:uri="67966dfc-e2e4-4c82-81d6-e571bf8cbb2a"/>
    <ds:schemaRef ds:uri="http://purl.org/dc/dcmitype/"/>
    <ds:schemaRef ds:uri="http://purl.org/dc/terms/"/>
    <ds:schemaRef ds:uri="http://schemas.openxmlformats.org/package/2006/metadata/core-properties"/>
    <ds:schemaRef ds:uri="69113b6a-eaf3-4744-8189-f7e2779efeff"/>
    <ds:schemaRef ds:uri="http://schemas.microsoft.com/office/2006/metadata/properties"/>
  </ds:schemaRefs>
</ds:datastoreItem>
</file>

<file path=docMetadata/LabelInfo.xml><?xml version="1.0" encoding="utf-8"?>
<clbl:labelList xmlns:clbl="http://schemas.microsoft.com/office/2020/mipLabelMetadata">
  <clbl:label id="{6110004c-8277-4897-b610-d74bdb2f9b54}" enabled="0" method="" siteId="{6110004c-8277-4897-b610-d74bdb2f9b54}"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3548</Words>
  <Application>Microsoft Office PowerPoint</Application>
  <PresentationFormat>Widescreen</PresentationFormat>
  <Paragraphs>355</Paragraphs>
  <Slides>36</Slides>
  <Notes>36</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36</vt:i4>
      </vt:variant>
    </vt:vector>
  </HeadingPairs>
  <TitlesOfParts>
    <vt:vector size="44" baseType="lpstr">
      <vt:lpstr>Arial</vt:lpstr>
      <vt:lpstr>Calibri</vt:lpstr>
      <vt:lpstr>Calibri Light</vt:lpstr>
      <vt:lpstr>Consolas</vt:lpstr>
      <vt:lpstr>Courier New</vt:lpstr>
      <vt:lpstr>Symbol</vt:lpstr>
      <vt:lpstr>Verdana</vt:lpstr>
      <vt:lpstr>Office Theme</vt:lpstr>
      <vt:lpstr>Be Part of Travel</vt:lpstr>
      <vt:lpstr>Agenda</vt:lpstr>
      <vt:lpstr>PowerPoint Presentation</vt:lpstr>
      <vt:lpstr>What is the UK outbound travel industry?</vt:lpstr>
      <vt:lpstr>The UK Outbound Travel Industry </vt:lpstr>
      <vt:lpstr>UK Travel Industry Economic Contribution</vt:lpstr>
      <vt:lpstr>PowerPoint Presentation</vt:lpstr>
      <vt:lpstr>What does ABTA do?</vt:lpstr>
      <vt:lpstr>About ABTA</vt:lpstr>
      <vt:lpstr>About ABTA</vt:lpstr>
      <vt:lpstr>Career options in the travel industry</vt:lpstr>
      <vt:lpstr>Careers in the travel industry</vt:lpstr>
      <vt:lpstr>Why work in the travel industry?  </vt:lpstr>
      <vt:lpstr>Why work in the travel industry</vt:lpstr>
      <vt:lpstr>PowerPoint Presentation</vt:lpstr>
      <vt:lpstr>PowerPoint Presentation</vt:lpstr>
      <vt:lpstr>Sustainability careers in travel</vt:lpstr>
      <vt:lpstr>Projects and partnerships careers in travel</vt:lpstr>
      <vt:lpstr>Industry partnerships careers in travel</vt:lpstr>
      <vt:lpstr>Education and Career Development</vt:lpstr>
      <vt:lpstr>Education and career development</vt:lpstr>
      <vt:lpstr>Education and career development</vt:lpstr>
      <vt:lpstr>Education and career development</vt:lpstr>
      <vt:lpstr>ABTA Student Reps </vt:lpstr>
      <vt:lpstr>Universities and colleges working with ABTA </vt:lpstr>
      <vt:lpstr>Apprenticeships</vt:lpstr>
      <vt:lpstr>Education &amp; Training</vt:lpstr>
      <vt:lpstr>Ways to find a job in travel</vt:lpstr>
      <vt:lpstr>www.takeoffintravel.co.uk </vt:lpstr>
      <vt:lpstr>PowerPoint Presentation</vt:lpstr>
      <vt:lpstr>Resources for students </vt:lpstr>
      <vt:lpstr>Travel Industry Reports &amp; Publications | Travel &amp; Tourism Trends | ABTA</vt:lpstr>
      <vt:lpstr>PowerPoint Presentation</vt:lpstr>
      <vt:lpstr>Drug Awareness</vt:lpstr>
      <vt:lpstr>Methanol poisoning and counterfeit alcohol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Miller</dc:creator>
  <cp:lastModifiedBy>Shelly Beresford</cp:lastModifiedBy>
  <cp:revision>25</cp:revision>
  <cp:lastPrinted>2019-06-28T08:38:59Z</cp:lastPrinted>
  <dcterms:created xsi:type="dcterms:W3CDTF">2019-09-02T15:59:15Z</dcterms:created>
  <dcterms:modified xsi:type="dcterms:W3CDTF">2026-02-25T16:51:28Z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0x010100035C2945144C2643A667558E691E3C1E</vt:lpwstr>
  </property>
</Properties>
</file>